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70" r:id="rId4"/>
    <p:sldId id="263" r:id="rId5"/>
    <p:sldId id="261" r:id="rId6"/>
    <p:sldId id="262" r:id="rId7"/>
    <p:sldId id="271" r:id="rId8"/>
    <p:sldId id="264" r:id="rId9"/>
    <p:sldId id="265" r:id="rId10"/>
    <p:sldId id="266" r:id="rId11"/>
    <p:sldId id="258" r:id="rId12"/>
    <p:sldId id="272" r:id="rId13"/>
    <p:sldId id="267" r:id="rId14"/>
    <p:sldId id="275" r:id="rId15"/>
    <p:sldId id="273" r:id="rId16"/>
    <p:sldId id="274" r:id="rId17"/>
    <p:sldId id="268" r:id="rId18"/>
    <p:sldId id="269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77" d="100"/>
          <a:sy n="77" d="100"/>
        </p:scale>
        <p:origin x="52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245696884923761E-2"/>
          <c:y val="0.1029160116977155"/>
          <c:w val="0.90350550477803593"/>
          <c:h val="0.73166940369332489"/>
        </c:manualLayout>
      </c:layout>
      <c:barChart>
        <c:barDir val="col"/>
        <c:grouping val="clustered"/>
        <c:varyColors val="0"/>
        <c:ser>
          <c:idx val="0"/>
          <c:order val="0"/>
          <c:tx>
            <c:v>2013</c:v>
          </c:tx>
          <c:invertIfNegative val="0"/>
          <c:cat>
            <c:strRef>
              <c:f>Sheet1!$A$2:$A$23</c:f>
              <c:strCache>
                <c:ptCount val="22"/>
                <c:pt idx="0">
                  <c:v>Arundel &amp; Brighton</c:v>
                </c:pt>
                <c:pt idx="1">
                  <c:v>Birmingham</c:v>
                </c:pt>
                <c:pt idx="2">
                  <c:v>Brentwood</c:v>
                </c:pt>
                <c:pt idx="3">
                  <c:v>Cardiff</c:v>
                </c:pt>
                <c:pt idx="4">
                  <c:v>Clifton </c:v>
                </c:pt>
                <c:pt idx="5">
                  <c:v>East Anglia</c:v>
                </c:pt>
                <c:pt idx="6">
                  <c:v>Hallam</c:v>
                </c:pt>
                <c:pt idx="7">
                  <c:v>Hexham &amp; Newcastle</c:v>
                </c:pt>
                <c:pt idx="8">
                  <c:v>Lancaster</c:v>
                </c:pt>
                <c:pt idx="9">
                  <c:v>Leeds</c:v>
                </c:pt>
                <c:pt idx="10">
                  <c:v>Liverpool</c:v>
                </c:pt>
                <c:pt idx="11">
                  <c:v>Menevia</c:v>
                </c:pt>
                <c:pt idx="12">
                  <c:v>Middlesbrough</c:v>
                </c:pt>
                <c:pt idx="13">
                  <c:v>Northampton</c:v>
                </c:pt>
                <c:pt idx="14">
                  <c:v>Nottingham</c:v>
                </c:pt>
                <c:pt idx="15">
                  <c:v>Plymouth</c:v>
                </c:pt>
                <c:pt idx="16">
                  <c:v>Portsmouth</c:v>
                </c:pt>
                <c:pt idx="17">
                  <c:v>Salford</c:v>
                </c:pt>
                <c:pt idx="18">
                  <c:v>Shrewsbury </c:v>
                </c:pt>
                <c:pt idx="19">
                  <c:v>Southwark</c:v>
                </c:pt>
                <c:pt idx="20">
                  <c:v>Westminster</c:v>
                </c:pt>
                <c:pt idx="21">
                  <c:v>Wrexham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32</c:v>
                </c:pt>
                <c:pt idx="1">
                  <c:v>47</c:v>
                </c:pt>
                <c:pt idx="2">
                  <c:v>7</c:v>
                </c:pt>
                <c:pt idx="3">
                  <c:v>10</c:v>
                </c:pt>
                <c:pt idx="4">
                  <c:v>26</c:v>
                </c:pt>
                <c:pt idx="5">
                  <c:v>12</c:v>
                </c:pt>
                <c:pt idx="6">
                  <c:v>7</c:v>
                </c:pt>
                <c:pt idx="7">
                  <c:v>44</c:v>
                </c:pt>
                <c:pt idx="8">
                  <c:v>20</c:v>
                </c:pt>
                <c:pt idx="9">
                  <c:v>21</c:v>
                </c:pt>
                <c:pt idx="10">
                  <c:v>23</c:v>
                </c:pt>
                <c:pt idx="11">
                  <c:v>14</c:v>
                </c:pt>
                <c:pt idx="12">
                  <c:v>9</c:v>
                </c:pt>
                <c:pt idx="13">
                  <c:v>8</c:v>
                </c:pt>
                <c:pt idx="14">
                  <c:v>12</c:v>
                </c:pt>
                <c:pt idx="15">
                  <c:v>15</c:v>
                </c:pt>
                <c:pt idx="16">
                  <c:v>16</c:v>
                </c:pt>
                <c:pt idx="17">
                  <c:v>26</c:v>
                </c:pt>
                <c:pt idx="18">
                  <c:v>11</c:v>
                </c:pt>
                <c:pt idx="19">
                  <c:v>28</c:v>
                </c:pt>
                <c:pt idx="20">
                  <c:v>19</c:v>
                </c:pt>
                <c:pt idx="2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8-48AD-B2D9-E350390A2057}"/>
            </c:ext>
          </c:extLst>
        </c:ser>
        <c:ser>
          <c:idx val="1"/>
          <c:order val="1"/>
          <c:tx>
            <c:v>2014</c:v>
          </c:tx>
          <c:invertIfNegative val="0"/>
          <c:cat>
            <c:strRef>
              <c:f>Sheet1!$A$2:$A$23</c:f>
              <c:strCache>
                <c:ptCount val="22"/>
                <c:pt idx="0">
                  <c:v>Arundel &amp; Brighton</c:v>
                </c:pt>
                <c:pt idx="1">
                  <c:v>Birmingham</c:v>
                </c:pt>
                <c:pt idx="2">
                  <c:v>Brentwood</c:v>
                </c:pt>
                <c:pt idx="3">
                  <c:v>Cardiff</c:v>
                </c:pt>
                <c:pt idx="4">
                  <c:v>Clifton </c:v>
                </c:pt>
                <c:pt idx="5">
                  <c:v>East Anglia</c:v>
                </c:pt>
                <c:pt idx="6">
                  <c:v>Hallam</c:v>
                </c:pt>
                <c:pt idx="7">
                  <c:v>Hexham &amp; Newcastle</c:v>
                </c:pt>
                <c:pt idx="8">
                  <c:v>Lancaster</c:v>
                </c:pt>
                <c:pt idx="9">
                  <c:v>Leeds</c:v>
                </c:pt>
                <c:pt idx="10">
                  <c:v>Liverpool</c:v>
                </c:pt>
                <c:pt idx="11">
                  <c:v>Menevia</c:v>
                </c:pt>
                <c:pt idx="12">
                  <c:v>Middlesbrough</c:v>
                </c:pt>
                <c:pt idx="13">
                  <c:v>Northampton</c:v>
                </c:pt>
                <c:pt idx="14">
                  <c:v>Nottingham</c:v>
                </c:pt>
                <c:pt idx="15">
                  <c:v>Plymouth</c:v>
                </c:pt>
                <c:pt idx="16">
                  <c:v>Portsmouth</c:v>
                </c:pt>
                <c:pt idx="17">
                  <c:v>Salford</c:v>
                </c:pt>
                <c:pt idx="18">
                  <c:v>Shrewsbury </c:v>
                </c:pt>
                <c:pt idx="19">
                  <c:v>Southwark</c:v>
                </c:pt>
                <c:pt idx="20">
                  <c:v>Westminster</c:v>
                </c:pt>
                <c:pt idx="21">
                  <c:v>Wrexham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21</c:v>
                </c:pt>
                <c:pt idx="1">
                  <c:v>36</c:v>
                </c:pt>
                <c:pt idx="2">
                  <c:v>10</c:v>
                </c:pt>
                <c:pt idx="3">
                  <c:v>10</c:v>
                </c:pt>
                <c:pt idx="4">
                  <c:v>25</c:v>
                </c:pt>
                <c:pt idx="5">
                  <c:v>0</c:v>
                </c:pt>
                <c:pt idx="6">
                  <c:v>8</c:v>
                </c:pt>
                <c:pt idx="7">
                  <c:v>30</c:v>
                </c:pt>
                <c:pt idx="8">
                  <c:v>12</c:v>
                </c:pt>
                <c:pt idx="9">
                  <c:v>15</c:v>
                </c:pt>
                <c:pt idx="10">
                  <c:v>22</c:v>
                </c:pt>
                <c:pt idx="11">
                  <c:v>6</c:v>
                </c:pt>
                <c:pt idx="12">
                  <c:v>12</c:v>
                </c:pt>
                <c:pt idx="13">
                  <c:v>12</c:v>
                </c:pt>
                <c:pt idx="14">
                  <c:v>20</c:v>
                </c:pt>
                <c:pt idx="15">
                  <c:v>11</c:v>
                </c:pt>
                <c:pt idx="16">
                  <c:v>26</c:v>
                </c:pt>
                <c:pt idx="17">
                  <c:v>25</c:v>
                </c:pt>
                <c:pt idx="18">
                  <c:v>19</c:v>
                </c:pt>
                <c:pt idx="19">
                  <c:v>27</c:v>
                </c:pt>
                <c:pt idx="20">
                  <c:v>30</c:v>
                </c:pt>
                <c:pt idx="2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08-48AD-B2D9-E350390A2057}"/>
            </c:ext>
          </c:extLst>
        </c:ser>
        <c:ser>
          <c:idx val="2"/>
          <c:order val="2"/>
          <c:tx>
            <c:v>2015</c:v>
          </c:tx>
          <c:invertIfNegative val="0"/>
          <c:cat>
            <c:strRef>
              <c:f>Sheet1!$A$2:$A$23</c:f>
              <c:strCache>
                <c:ptCount val="22"/>
                <c:pt idx="0">
                  <c:v>Arundel &amp; Brighton</c:v>
                </c:pt>
                <c:pt idx="1">
                  <c:v>Birmingham</c:v>
                </c:pt>
                <c:pt idx="2">
                  <c:v>Brentwood</c:v>
                </c:pt>
                <c:pt idx="3">
                  <c:v>Cardiff</c:v>
                </c:pt>
                <c:pt idx="4">
                  <c:v>Clifton </c:v>
                </c:pt>
                <c:pt idx="5">
                  <c:v>East Anglia</c:v>
                </c:pt>
                <c:pt idx="6">
                  <c:v>Hallam</c:v>
                </c:pt>
                <c:pt idx="7">
                  <c:v>Hexham &amp; Newcastle</c:v>
                </c:pt>
                <c:pt idx="8">
                  <c:v>Lancaster</c:v>
                </c:pt>
                <c:pt idx="9">
                  <c:v>Leeds</c:v>
                </c:pt>
                <c:pt idx="10">
                  <c:v>Liverpool</c:v>
                </c:pt>
                <c:pt idx="11">
                  <c:v>Menevia</c:v>
                </c:pt>
                <c:pt idx="12">
                  <c:v>Middlesbrough</c:v>
                </c:pt>
                <c:pt idx="13">
                  <c:v>Northampton</c:v>
                </c:pt>
                <c:pt idx="14">
                  <c:v>Nottingham</c:v>
                </c:pt>
                <c:pt idx="15">
                  <c:v>Plymouth</c:v>
                </c:pt>
                <c:pt idx="16">
                  <c:v>Portsmouth</c:v>
                </c:pt>
                <c:pt idx="17">
                  <c:v>Salford</c:v>
                </c:pt>
                <c:pt idx="18">
                  <c:v>Shrewsbury </c:v>
                </c:pt>
                <c:pt idx="19">
                  <c:v>Southwark</c:v>
                </c:pt>
                <c:pt idx="20">
                  <c:v>Westminster</c:v>
                </c:pt>
                <c:pt idx="21">
                  <c:v>Wrexham</c:v>
                </c:pt>
              </c:strCache>
            </c:strRef>
          </c:cat>
          <c:val>
            <c:numRef>
              <c:f>Sheet1!$D$2:$D$23</c:f>
              <c:numCache>
                <c:formatCode>General</c:formatCode>
                <c:ptCount val="22"/>
                <c:pt idx="0">
                  <c:v>25</c:v>
                </c:pt>
                <c:pt idx="1">
                  <c:v>38</c:v>
                </c:pt>
                <c:pt idx="2">
                  <c:v>19</c:v>
                </c:pt>
                <c:pt idx="3">
                  <c:v>15</c:v>
                </c:pt>
                <c:pt idx="4">
                  <c:v>17</c:v>
                </c:pt>
                <c:pt idx="5">
                  <c:v>14</c:v>
                </c:pt>
                <c:pt idx="6">
                  <c:v>10</c:v>
                </c:pt>
                <c:pt idx="7">
                  <c:v>13</c:v>
                </c:pt>
                <c:pt idx="8">
                  <c:v>5</c:v>
                </c:pt>
                <c:pt idx="9">
                  <c:v>9</c:v>
                </c:pt>
                <c:pt idx="10">
                  <c:v>39</c:v>
                </c:pt>
                <c:pt idx="11">
                  <c:v>2</c:v>
                </c:pt>
                <c:pt idx="12">
                  <c:v>9</c:v>
                </c:pt>
                <c:pt idx="13">
                  <c:v>7</c:v>
                </c:pt>
                <c:pt idx="14">
                  <c:v>6</c:v>
                </c:pt>
                <c:pt idx="15">
                  <c:v>6</c:v>
                </c:pt>
                <c:pt idx="16">
                  <c:v>12</c:v>
                </c:pt>
                <c:pt idx="17">
                  <c:v>33</c:v>
                </c:pt>
                <c:pt idx="18">
                  <c:v>20</c:v>
                </c:pt>
                <c:pt idx="19">
                  <c:v>29</c:v>
                </c:pt>
                <c:pt idx="2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08-48AD-B2D9-E350390A2057}"/>
            </c:ext>
          </c:extLst>
        </c:ser>
        <c:ser>
          <c:idx val="3"/>
          <c:order val="3"/>
          <c:tx>
            <c:v>2016</c:v>
          </c:tx>
          <c:invertIfNegative val="0"/>
          <c:cat>
            <c:strRef>
              <c:f>Sheet1!$A$2:$A$23</c:f>
              <c:strCache>
                <c:ptCount val="22"/>
                <c:pt idx="0">
                  <c:v>Arundel &amp; Brighton</c:v>
                </c:pt>
                <c:pt idx="1">
                  <c:v>Birmingham</c:v>
                </c:pt>
                <c:pt idx="2">
                  <c:v>Brentwood</c:v>
                </c:pt>
                <c:pt idx="3">
                  <c:v>Cardiff</c:v>
                </c:pt>
                <c:pt idx="4">
                  <c:v>Clifton </c:v>
                </c:pt>
                <c:pt idx="5">
                  <c:v>East Anglia</c:v>
                </c:pt>
                <c:pt idx="6">
                  <c:v>Hallam</c:v>
                </c:pt>
                <c:pt idx="7">
                  <c:v>Hexham &amp; Newcastle</c:v>
                </c:pt>
                <c:pt idx="8">
                  <c:v>Lancaster</c:v>
                </c:pt>
                <c:pt idx="9">
                  <c:v>Leeds</c:v>
                </c:pt>
                <c:pt idx="10">
                  <c:v>Liverpool</c:v>
                </c:pt>
                <c:pt idx="11">
                  <c:v>Menevia</c:v>
                </c:pt>
                <c:pt idx="12">
                  <c:v>Middlesbrough</c:v>
                </c:pt>
                <c:pt idx="13">
                  <c:v>Northampton</c:v>
                </c:pt>
                <c:pt idx="14">
                  <c:v>Nottingham</c:v>
                </c:pt>
                <c:pt idx="15">
                  <c:v>Plymouth</c:v>
                </c:pt>
                <c:pt idx="16">
                  <c:v>Portsmouth</c:v>
                </c:pt>
                <c:pt idx="17">
                  <c:v>Salford</c:v>
                </c:pt>
                <c:pt idx="18">
                  <c:v>Shrewsbury </c:v>
                </c:pt>
                <c:pt idx="19">
                  <c:v>Southwark</c:v>
                </c:pt>
                <c:pt idx="20">
                  <c:v>Westminster</c:v>
                </c:pt>
                <c:pt idx="21">
                  <c:v>Wrexham</c:v>
                </c:pt>
              </c:strCache>
            </c:strRef>
          </c:cat>
          <c:val>
            <c:numRef>
              <c:f>Sheet1!$E$2:$E$23</c:f>
              <c:numCache>
                <c:formatCode>General</c:formatCode>
                <c:ptCount val="22"/>
                <c:pt idx="0">
                  <c:v>1</c:v>
                </c:pt>
                <c:pt idx="1">
                  <c:v>31</c:v>
                </c:pt>
                <c:pt idx="2">
                  <c:v>5</c:v>
                </c:pt>
                <c:pt idx="3">
                  <c:v>8</c:v>
                </c:pt>
                <c:pt idx="4">
                  <c:v>9</c:v>
                </c:pt>
                <c:pt idx="5">
                  <c:v>19</c:v>
                </c:pt>
                <c:pt idx="6">
                  <c:v>13</c:v>
                </c:pt>
                <c:pt idx="7">
                  <c:v>9</c:v>
                </c:pt>
                <c:pt idx="8">
                  <c:v>3</c:v>
                </c:pt>
                <c:pt idx="9">
                  <c:v>15</c:v>
                </c:pt>
                <c:pt idx="10">
                  <c:v>16</c:v>
                </c:pt>
                <c:pt idx="11">
                  <c:v>8</c:v>
                </c:pt>
                <c:pt idx="12">
                  <c:v>2</c:v>
                </c:pt>
                <c:pt idx="13">
                  <c:v>20</c:v>
                </c:pt>
                <c:pt idx="14">
                  <c:v>41</c:v>
                </c:pt>
                <c:pt idx="15">
                  <c:v>22</c:v>
                </c:pt>
                <c:pt idx="16">
                  <c:v>27</c:v>
                </c:pt>
                <c:pt idx="17">
                  <c:v>32</c:v>
                </c:pt>
                <c:pt idx="18">
                  <c:v>17</c:v>
                </c:pt>
                <c:pt idx="19">
                  <c:v>12</c:v>
                </c:pt>
                <c:pt idx="2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08-48AD-B2D9-E350390A2057}"/>
            </c:ext>
          </c:extLst>
        </c:ser>
        <c:ser>
          <c:idx val="4"/>
          <c:order val="4"/>
          <c:tx>
            <c:v>2017</c:v>
          </c:tx>
          <c:invertIfNegative val="0"/>
          <c:cat>
            <c:strRef>
              <c:f>Sheet1!$A$2:$A$23</c:f>
              <c:strCache>
                <c:ptCount val="22"/>
                <c:pt idx="0">
                  <c:v>Arundel &amp; Brighton</c:v>
                </c:pt>
                <c:pt idx="1">
                  <c:v>Birmingham</c:v>
                </c:pt>
                <c:pt idx="2">
                  <c:v>Brentwood</c:v>
                </c:pt>
                <c:pt idx="3">
                  <c:v>Cardiff</c:v>
                </c:pt>
                <c:pt idx="4">
                  <c:v>Clifton </c:v>
                </c:pt>
                <c:pt idx="5">
                  <c:v>East Anglia</c:v>
                </c:pt>
                <c:pt idx="6">
                  <c:v>Hallam</c:v>
                </c:pt>
                <c:pt idx="7">
                  <c:v>Hexham &amp; Newcastle</c:v>
                </c:pt>
                <c:pt idx="8">
                  <c:v>Lancaster</c:v>
                </c:pt>
                <c:pt idx="9">
                  <c:v>Leeds</c:v>
                </c:pt>
                <c:pt idx="10">
                  <c:v>Liverpool</c:v>
                </c:pt>
                <c:pt idx="11">
                  <c:v>Menevia</c:v>
                </c:pt>
                <c:pt idx="12">
                  <c:v>Middlesbrough</c:v>
                </c:pt>
                <c:pt idx="13">
                  <c:v>Northampton</c:v>
                </c:pt>
                <c:pt idx="14">
                  <c:v>Nottingham</c:v>
                </c:pt>
                <c:pt idx="15">
                  <c:v>Plymouth</c:v>
                </c:pt>
                <c:pt idx="16">
                  <c:v>Portsmouth</c:v>
                </c:pt>
                <c:pt idx="17">
                  <c:v>Salford</c:v>
                </c:pt>
                <c:pt idx="18">
                  <c:v>Shrewsbury </c:v>
                </c:pt>
                <c:pt idx="19">
                  <c:v>Southwark</c:v>
                </c:pt>
                <c:pt idx="20">
                  <c:v>Westminster</c:v>
                </c:pt>
                <c:pt idx="21">
                  <c:v>Wrexham</c:v>
                </c:pt>
              </c:strCache>
            </c:strRef>
          </c:cat>
          <c:val>
            <c:numRef>
              <c:f>Sheet1!$F$2:$F$23</c:f>
              <c:numCache>
                <c:formatCode>General</c:formatCode>
                <c:ptCount val="22"/>
                <c:pt idx="0">
                  <c:v>14</c:v>
                </c:pt>
                <c:pt idx="1">
                  <c:v>27</c:v>
                </c:pt>
                <c:pt idx="2">
                  <c:v>15</c:v>
                </c:pt>
                <c:pt idx="3">
                  <c:v>12</c:v>
                </c:pt>
                <c:pt idx="4">
                  <c:v>12</c:v>
                </c:pt>
                <c:pt idx="5">
                  <c:v>19</c:v>
                </c:pt>
                <c:pt idx="6">
                  <c:v>7</c:v>
                </c:pt>
                <c:pt idx="7">
                  <c:v>11</c:v>
                </c:pt>
                <c:pt idx="8">
                  <c:v>5</c:v>
                </c:pt>
                <c:pt idx="9">
                  <c:v>5</c:v>
                </c:pt>
                <c:pt idx="10">
                  <c:v>23</c:v>
                </c:pt>
                <c:pt idx="11">
                  <c:v>1</c:v>
                </c:pt>
                <c:pt idx="12">
                  <c:v>4</c:v>
                </c:pt>
                <c:pt idx="13">
                  <c:v>14</c:v>
                </c:pt>
                <c:pt idx="14">
                  <c:v>11</c:v>
                </c:pt>
                <c:pt idx="15">
                  <c:v>9</c:v>
                </c:pt>
                <c:pt idx="16">
                  <c:v>13</c:v>
                </c:pt>
                <c:pt idx="17">
                  <c:v>33</c:v>
                </c:pt>
                <c:pt idx="18">
                  <c:v>4</c:v>
                </c:pt>
                <c:pt idx="19">
                  <c:v>23</c:v>
                </c:pt>
                <c:pt idx="20">
                  <c:v>27</c:v>
                </c:pt>
                <c:pt idx="2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08-48AD-B2D9-E350390A2057}"/>
            </c:ext>
          </c:extLst>
        </c:ser>
        <c:ser>
          <c:idx val="5"/>
          <c:order val="5"/>
          <c:tx>
            <c:v>2018</c:v>
          </c:tx>
          <c:invertIfNegative val="0"/>
          <c:cat>
            <c:strRef>
              <c:f>Sheet1!$A$2:$A$23</c:f>
              <c:strCache>
                <c:ptCount val="22"/>
                <c:pt idx="0">
                  <c:v>Arundel &amp; Brighton</c:v>
                </c:pt>
                <c:pt idx="1">
                  <c:v>Birmingham</c:v>
                </c:pt>
                <c:pt idx="2">
                  <c:v>Brentwood</c:v>
                </c:pt>
                <c:pt idx="3">
                  <c:v>Cardiff</c:v>
                </c:pt>
                <c:pt idx="4">
                  <c:v>Clifton </c:v>
                </c:pt>
                <c:pt idx="5">
                  <c:v>East Anglia</c:v>
                </c:pt>
                <c:pt idx="6">
                  <c:v>Hallam</c:v>
                </c:pt>
                <c:pt idx="7">
                  <c:v>Hexham &amp; Newcastle</c:v>
                </c:pt>
                <c:pt idx="8">
                  <c:v>Lancaster</c:v>
                </c:pt>
                <c:pt idx="9">
                  <c:v>Leeds</c:v>
                </c:pt>
                <c:pt idx="10">
                  <c:v>Liverpool</c:v>
                </c:pt>
                <c:pt idx="11">
                  <c:v>Menevia</c:v>
                </c:pt>
                <c:pt idx="12">
                  <c:v>Middlesbrough</c:v>
                </c:pt>
                <c:pt idx="13">
                  <c:v>Northampton</c:v>
                </c:pt>
                <c:pt idx="14">
                  <c:v>Nottingham</c:v>
                </c:pt>
                <c:pt idx="15">
                  <c:v>Plymouth</c:v>
                </c:pt>
                <c:pt idx="16">
                  <c:v>Portsmouth</c:v>
                </c:pt>
                <c:pt idx="17">
                  <c:v>Salford</c:v>
                </c:pt>
                <c:pt idx="18">
                  <c:v>Shrewsbury </c:v>
                </c:pt>
                <c:pt idx="19">
                  <c:v>Southwark</c:v>
                </c:pt>
                <c:pt idx="20">
                  <c:v>Westminster</c:v>
                </c:pt>
                <c:pt idx="21">
                  <c:v>Wrexham</c:v>
                </c:pt>
              </c:strCache>
            </c:strRef>
          </c:cat>
          <c:val>
            <c:numRef>
              <c:f>Sheet1!$G$2:$G$23</c:f>
              <c:numCache>
                <c:formatCode>General</c:formatCode>
                <c:ptCount val="22"/>
                <c:pt idx="0">
                  <c:v>17</c:v>
                </c:pt>
                <c:pt idx="1">
                  <c:v>18</c:v>
                </c:pt>
                <c:pt idx="2">
                  <c:v>20</c:v>
                </c:pt>
                <c:pt idx="3">
                  <c:v>10</c:v>
                </c:pt>
                <c:pt idx="4">
                  <c:v>15</c:v>
                </c:pt>
                <c:pt idx="5">
                  <c:v>19</c:v>
                </c:pt>
                <c:pt idx="6">
                  <c:v>0</c:v>
                </c:pt>
                <c:pt idx="7">
                  <c:v>17</c:v>
                </c:pt>
                <c:pt idx="8">
                  <c:v>6</c:v>
                </c:pt>
                <c:pt idx="9">
                  <c:v>5</c:v>
                </c:pt>
                <c:pt idx="10">
                  <c:v>8</c:v>
                </c:pt>
                <c:pt idx="11">
                  <c:v>5</c:v>
                </c:pt>
                <c:pt idx="12">
                  <c:v>3</c:v>
                </c:pt>
                <c:pt idx="13">
                  <c:v>25</c:v>
                </c:pt>
                <c:pt idx="14">
                  <c:v>11</c:v>
                </c:pt>
                <c:pt idx="15">
                  <c:v>15</c:v>
                </c:pt>
                <c:pt idx="16">
                  <c:v>28</c:v>
                </c:pt>
                <c:pt idx="17">
                  <c:v>26</c:v>
                </c:pt>
                <c:pt idx="18">
                  <c:v>7</c:v>
                </c:pt>
                <c:pt idx="19">
                  <c:v>23</c:v>
                </c:pt>
                <c:pt idx="20">
                  <c:v>23</c:v>
                </c:pt>
                <c:pt idx="2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08-48AD-B2D9-E350390A2057}"/>
            </c:ext>
          </c:extLst>
        </c:ser>
        <c:ser>
          <c:idx val="6"/>
          <c:order val="6"/>
          <c:tx>
            <c:v>2019</c:v>
          </c:tx>
          <c:spPr>
            <a:solidFill>
              <a:srgbClr val="C00000"/>
            </a:solidFill>
          </c:spPr>
          <c:invertIfNegative val="0"/>
          <c:cat>
            <c:strRef>
              <c:f>Sheet1!$A$2:$A$23</c:f>
              <c:strCache>
                <c:ptCount val="22"/>
                <c:pt idx="0">
                  <c:v>Arundel &amp; Brighton</c:v>
                </c:pt>
                <c:pt idx="1">
                  <c:v>Birmingham</c:v>
                </c:pt>
                <c:pt idx="2">
                  <c:v>Brentwood</c:v>
                </c:pt>
                <c:pt idx="3">
                  <c:v>Cardiff</c:v>
                </c:pt>
                <c:pt idx="4">
                  <c:v>Clifton </c:v>
                </c:pt>
                <c:pt idx="5">
                  <c:v>East Anglia</c:v>
                </c:pt>
                <c:pt idx="6">
                  <c:v>Hallam</c:v>
                </c:pt>
                <c:pt idx="7">
                  <c:v>Hexham &amp; Newcastle</c:v>
                </c:pt>
                <c:pt idx="8">
                  <c:v>Lancaster</c:v>
                </c:pt>
                <c:pt idx="9">
                  <c:v>Leeds</c:v>
                </c:pt>
                <c:pt idx="10">
                  <c:v>Liverpool</c:v>
                </c:pt>
                <c:pt idx="11">
                  <c:v>Menevia</c:v>
                </c:pt>
                <c:pt idx="12">
                  <c:v>Middlesbrough</c:v>
                </c:pt>
                <c:pt idx="13">
                  <c:v>Northampton</c:v>
                </c:pt>
                <c:pt idx="14">
                  <c:v>Nottingham</c:v>
                </c:pt>
                <c:pt idx="15">
                  <c:v>Plymouth</c:v>
                </c:pt>
                <c:pt idx="16">
                  <c:v>Portsmouth</c:v>
                </c:pt>
                <c:pt idx="17">
                  <c:v>Salford</c:v>
                </c:pt>
                <c:pt idx="18">
                  <c:v>Shrewsbury </c:v>
                </c:pt>
                <c:pt idx="19">
                  <c:v>Southwark</c:v>
                </c:pt>
                <c:pt idx="20">
                  <c:v>Westminster</c:v>
                </c:pt>
                <c:pt idx="21">
                  <c:v>Wrexham</c:v>
                </c:pt>
              </c:strCache>
            </c:strRef>
          </c:cat>
          <c:val>
            <c:numRef>
              <c:f>Sheet1!$H$2:$H$23</c:f>
              <c:numCache>
                <c:formatCode>General</c:formatCode>
                <c:ptCount val="22"/>
                <c:pt idx="0">
                  <c:v>25</c:v>
                </c:pt>
                <c:pt idx="1">
                  <c:v>32</c:v>
                </c:pt>
                <c:pt idx="2">
                  <c:v>16</c:v>
                </c:pt>
                <c:pt idx="3">
                  <c:v>6</c:v>
                </c:pt>
                <c:pt idx="4">
                  <c:v>22</c:v>
                </c:pt>
                <c:pt idx="5">
                  <c:v>2</c:v>
                </c:pt>
                <c:pt idx="6">
                  <c:v>8</c:v>
                </c:pt>
                <c:pt idx="7">
                  <c:v>21</c:v>
                </c:pt>
                <c:pt idx="8">
                  <c:v>11</c:v>
                </c:pt>
                <c:pt idx="9">
                  <c:v>13</c:v>
                </c:pt>
                <c:pt idx="10">
                  <c:v>9</c:v>
                </c:pt>
                <c:pt idx="11">
                  <c:v>6</c:v>
                </c:pt>
                <c:pt idx="12">
                  <c:v>8</c:v>
                </c:pt>
                <c:pt idx="13">
                  <c:v>16</c:v>
                </c:pt>
                <c:pt idx="14">
                  <c:v>16</c:v>
                </c:pt>
                <c:pt idx="15">
                  <c:v>19</c:v>
                </c:pt>
                <c:pt idx="16">
                  <c:v>22</c:v>
                </c:pt>
                <c:pt idx="17">
                  <c:v>25</c:v>
                </c:pt>
                <c:pt idx="18">
                  <c:v>18</c:v>
                </c:pt>
                <c:pt idx="19">
                  <c:v>26</c:v>
                </c:pt>
                <c:pt idx="20">
                  <c:v>5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08-48AD-B2D9-E350390A2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902976"/>
        <c:axId val="34935168"/>
      </c:barChart>
      <c:catAx>
        <c:axId val="101902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Dioceses</a:t>
                </a:r>
              </a:p>
            </c:rich>
          </c:tx>
          <c:layout>
            <c:manualLayout>
              <c:xMode val="edge"/>
              <c:yMode val="edge"/>
              <c:x val="0.50620309664326302"/>
              <c:y val="0.8971382578807859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4935168"/>
        <c:crosses val="autoZero"/>
        <c:auto val="1"/>
        <c:lblAlgn val="ctr"/>
        <c:lblOffset val="100"/>
        <c:noMultiLvlLbl val="0"/>
      </c:catAx>
      <c:valAx>
        <c:axId val="349351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Number</a:t>
                </a:r>
                <a:r>
                  <a:rPr lang="en-GB" baseline="0"/>
                  <a:t> of Appeals</a:t>
                </a:r>
                <a:endParaRPr lang="en-GB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1902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808418781667703"/>
          <c:y val="9.8234104978753137E-2"/>
          <c:w val="0.46414767337656493"/>
          <c:h val="8.5386272810005659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A213-CD19-4808-A077-A3A51714F04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D9B0-7324-4D76-9B11-B627C931F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96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A213-CD19-4808-A077-A3A51714F04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D9B0-7324-4D76-9B11-B627C931F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27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A213-CD19-4808-A077-A3A51714F04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D9B0-7324-4D76-9B11-B627C931F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47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A213-CD19-4808-A077-A3A51714F04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D9B0-7324-4D76-9B11-B627C931F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83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A213-CD19-4808-A077-A3A51714F04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D9B0-7324-4D76-9B11-B627C931F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05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A213-CD19-4808-A077-A3A51714F04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D9B0-7324-4D76-9B11-B627C931F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2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A213-CD19-4808-A077-A3A51714F04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D9B0-7324-4D76-9B11-B627C931F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2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A213-CD19-4808-A077-A3A51714F04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D9B0-7324-4D76-9B11-B627C931F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36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A213-CD19-4808-A077-A3A51714F04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D9B0-7324-4D76-9B11-B627C931F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4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A213-CD19-4808-A077-A3A51714F04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D9B0-7324-4D76-9B11-B627C931F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8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A213-CD19-4808-A077-A3A51714F04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D9B0-7324-4D76-9B11-B627C931F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8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6A213-CD19-4808-A077-A3A51714F041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2D9B0-7324-4D76-9B11-B627C931F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78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1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2F0F5-E141-D643-BD1A-041C5BE5DA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F6F355-DECD-482C-9EE2-85945D4BE08B}"/>
              </a:ext>
            </a:extLst>
          </p:cNvPr>
          <p:cNvSpPr txBox="1"/>
          <p:nvPr/>
        </p:nvSpPr>
        <p:spPr>
          <a:xfrm>
            <a:off x="695177" y="4383847"/>
            <a:ext cx="73639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 smtClean="0">
                <a:solidFill>
                  <a:schemeClr val="bg1"/>
                </a:solidFill>
              </a:rPr>
              <a:t>‘Regional’ Meeting</a:t>
            </a:r>
            <a:endParaRPr lang="en-GB" sz="7200" b="1" dirty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  <a:latin typeface="+mj-lt"/>
              </a:rPr>
              <a:t>Zoom Video Conference, 23 April 2020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85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48579-6D1D-44BA-B3D0-8B17E8D33DFE}"/>
              </a:ext>
            </a:extLst>
          </p:cNvPr>
          <p:cNvSpPr/>
          <p:nvPr/>
        </p:nvSpPr>
        <p:spPr>
          <a:xfrm>
            <a:off x="0" y="0"/>
            <a:ext cx="12192000" cy="498764"/>
          </a:xfrm>
          <a:prstGeom prst="rect">
            <a:avLst/>
          </a:prstGeom>
          <a:solidFill>
            <a:srgbClr val="CA1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5D5F1-F235-44C4-8C08-D95E2180E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088" y="155196"/>
            <a:ext cx="1590054" cy="737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" y="1934277"/>
            <a:ext cx="11804073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58076" y="614371"/>
            <a:ext cx="5255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Appeals per year, per diocese 2013-2019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48579-6D1D-44BA-B3D0-8B17E8D33DFE}"/>
              </a:ext>
            </a:extLst>
          </p:cNvPr>
          <p:cNvSpPr/>
          <p:nvPr/>
        </p:nvSpPr>
        <p:spPr>
          <a:xfrm>
            <a:off x="0" y="-290955"/>
            <a:ext cx="12192000" cy="498764"/>
          </a:xfrm>
          <a:prstGeom prst="rect">
            <a:avLst/>
          </a:prstGeom>
          <a:solidFill>
            <a:srgbClr val="CA1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11" y="1252738"/>
            <a:ext cx="11290340" cy="54234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D48579-6D1D-44BA-B3D0-8B17E8D33DFE}"/>
              </a:ext>
            </a:extLst>
          </p:cNvPr>
          <p:cNvSpPr/>
          <p:nvPr/>
        </p:nvSpPr>
        <p:spPr>
          <a:xfrm>
            <a:off x="0" y="0"/>
            <a:ext cx="12192000" cy="498764"/>
          </a:xfrm>
          <a:prstGeom prst="rect">
            <a:avLst/>
          </a:prstGeom>
          <a:solidFill>
            <a:srgbClr val="CA1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C5D5F1-F235-44C4-8C08-D95E2180EC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088" y="155196"/>
            <a:ext cx="1590054" cy="7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96387003"/>
              </p:ext>
            </p:extLst>
          </p:nvPr>
        </p:nvGraphicFramePr>
        <p:xfrm>
          <a:off x="-152399" y="-83138"/>
          <a:ext cx="12344399" cy="7426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0109" y="235530"/>
            <a:ext cx="399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Appeals per year, per diocese 2013-2019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D48579-6D1D-44BA-B3D0-8B17E8D33DFE}"/>
              </a:ext>
            </a:extLst>
          </p:cNvPr>
          <p:cNvSpPr/>
          <p:nvPr/>
        </p:nvSpPr>
        <p:spPr>
          <a:xfrm>
            <a:off x="0" y="-290955"/>
            <a:ext cx="12192000" cy="498764"/>
          </a:xfrm>
          <a:prstGeom prst="rect">
            <a:avLst/>
          </a:prstGeom>
          <a:solidFill>
            <a:srgbClr val="CA1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7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48579-6D1D-44BA-B3D0-8B17E8D33DFE}"/>
              </a:ext>
            </a:extLst>
          </p:cNvPr>
          <p:cNvSpPr/>
          <p:nvPr/>
        </p:nvSpPr>
        <p:spPr>
          <a:xfrm>
            <a:off x="0" y="0"/>
            <a:ext cx="12192000" cy="498764"/>
          </a:xfrm>
          <a:prstGeom prst="rect">
            <a:avLst/>
          </a:prstGeom>
          <a:solidFill>
            <a:srgbClr val="CA1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5D5F1-F235-44C4-8C08-D95E2180E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088" y="155196"/>
            <a:ext cx="1590054" cy="737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46473" y="89292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85434"/>
              </p:ext>
            </p:extLst>
          </p:nvPr>
        </p:nvGraphicFramePr>
        <p:xfrm>
          <a:off x="1366093" y="1842567"/>
          <a:ext cx="8593155" cy="3627120"/>
        </p:xfrm>
        <a:graphic>
          <a:graphicData uri="http://schemas.openxmlformats.org/drawingml/2006/table">
            <a:tbl>
              <a:tblPr firstRow="1" firstCol="1" bandRow="1"/>
              <a:tblGrid>
                <a:gridCol w="1519412">
                  <a:extLst>
                    <a:ext uri="{9D8B030D-6E8A-4147-A177-3AD203B41FA5}">
                      <a16:colId xmlns:a16="http://schemas.microsoft.com/office/drawing/2014/main" val="1133151429"/>
                    </a:ext>
                  </a:extLst>
                </a:gridCol>
                <a:gridCol w="1036541">
                  <a:extLst>
                    <a:ext uri="{9D8B030D-6E8A-4147-A177-3AD203B41FA5}">
                      <a16:colId xmlns:a16="http://schemas.microsoft.com/office/drawing/2014/main" val="1937528845"/>
                    </a:ext>
                  </a:extLst>
                </a:gridCol>
                <a:gridCol w="1223059">
                  <a:extLst>
                    <a:ext uri="{9D8B030D-6E8A-4147-A177-3AD203B41FA5}">
                      <a16:colId xmlns:a16="http://schemas.microsoft.com/office/drawing/2014/main" val="2041577494"/>
                    </a:ext>
                  </a:extLst>
                </a:gridCol>
                <a:gridCol w="673703">
                  <a:extLst>
                    <a:ext uri="{9D8B030D-6E8A-4147-A177-3AD203B41FA5}">
                      <a16:colId xmlns:a16="http://schemas.microsoft.com/office/drawing/2014/main" val="1282531840"/>
                    </a:ext>
                  </a:extLst>
                </a:gridCol>
                <a:gridCol w="673703">
                  <a:extLst>
                    <a:ext uri="{9D8B030D-6E8A-4147-A177-3AD203B41FA5}">
                      <a16:colId xmlns:a16="http://schemas.microsoft.com/office/drawing/2014/main" val="1354340447"/>
                    </a:ext>
                  </a:extLst>
                </a:gridCol>
                <a:gridCol w="673703">
                  <a:extLst>
                    <a:ext uri="{9D8B030D-6E8A-4147-A177-3AD203B41FA5}">
                      <a16:colId xmlns:a16="http://schemas.microsoft.com/office/drawing/2014/main" val="1998801280"/>
                    </a:ext>
                  </a:extLst>
                </a:gridCol>
                <a:gridCol w="673703">
                  <a:extLst>
                    <a:ext uri="{9D8B030D-6E8A-4147-A177-3AD203B41FA5}">
                      <a16:colId xmlns:a16="http://schemas.microsoft.com/office/drawing/2014/main" val="122428634"/>
                    </a:ext>
                  </a:extLst>
                </a:gridCol>
                <a:gridCol w="673703">
                  <a:extLst>
                    <a:ext uri="{9D8B030D-6E8A-4147-A177-3AD203B41FA5}">
                      <a16:colId xmlns:a16="http://schemas.microsoft.com/office/drawing/2014/main" val="788893113"/>
                    </a:ext>
                  </a:extLst>
                </a:gridCol>
                <a:gridCol w="673703">
                  <a:extLst>
                    <a:ext uri="{9D8B030D-6E8A-4147-A177-3AD203B41FA5}">
                      <a16:colId xmlns:a16="http://schemas.microsoft.com/office/drawing/2014/main" val="1050036428"/>
                    </a:ext>
                  </a:extLst>
                </a:gridCol>
                <a:gridCol w="771925">
                  <a:extLst>
                    <a:ext uri="{9D8B030D-6E8A-4147-A177-3AD203B41FA5}">
                      <a16:colId xmlns:a16="http://schemas.microsoft.com/office/drawing/2014/main" val="3924437312"/>
                    </a:ext>
                  </a:extLst>
                </a:gridCol>
              </a:tblGrid>
              <a:tr h="246076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7" marR="54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035721"/>
                  </a:ext>
                </a:extLst>
              </a:tr>
              <a:tr h="182333">
                <a:tc gridSpan="3">
                  <a:txBody>
                    <a:bodyPr/>
                    <a:lstStyle/>
                    <a:p>
                      <a:pPr algn="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/>
                </a:tc>
                <a:extLst>
                  <a:ext uri="{0D108BD9-81ED-4DB2-BD59-A6C34878D82A}">
                    <a16:rowId xmlns:a16="http://schemas.microsoft.com/office/drawing/2014/main" val="1093078964"/>
                  </a:ext>
                </a:extLst>
              </a:tr>
              <a:tr h="182333">
                <a:tc gridSpan="3"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Appeals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/>
                </a:tc>
                <a:extLst>
                  <a:ext uri="{0D108BD9-81ED-4DB2-BD59-A6C34878D82A}">
                    <a16:rowId xmlns:a16="http://schemas.microsoft.com/office/drawing/2014/main" val="1958493014"/>
                  </a:ext>
                </a:extLst>
              </a:tr>
              <a:tr h="182333">
                <a:tc gridSpan="10">
                  <a:txBody>
                    <a:bodyPr/>
                    <a:lstStyle/>
                    <a:p>
                      <a:pPr algn="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54017" marR="54017" marT="0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/>
                </a:tc>
                <a:extLst>
                  <a:ext uri="{0D108BD9-81ED-4DB2-BD59-A6C34878D82A}">
                    <a16:rowId xmlns:a16="http://schemas.microsoft.com/office/drawing/2014/main" val="1704563467"/>
                  </a:ext>
                </a:extLst>
              </a:tr>
              <a:tr h="120037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New Members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7" marR="54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7710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7329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7981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6026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6147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5190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6136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633967"/>
                  </a:ext>
                </a:extLst>
              </a:tr>
              <a:tr h="120037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Average per 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Appeal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7" marR="54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655125"/>
                  </a:ext>
                </a:extLst>
              </a:tr>
              <a:tr h="12003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699219"/>
                  </a:ext>
                </a:extLst>
              </a:tr>
              <a:tr h="120037">
                <a:tc rowSpan="2"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New Gift Aid Members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3296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2866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2459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1867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1853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1830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2673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311774"/>
                  </a:ext>
                </a:extLst>
              </a:tr>
              <a:tr h="120037"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i="1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43%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i="1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39%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i="1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31%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i="1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31%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i="1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30%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i="1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35%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i="1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44%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197151"/>
                  </a:ext>
                </a:extLst>
              </a:tr>
              <a:tr h="120037">
                <a:tc rowSpan="2"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Direct 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Members</a:t>
                      </a:r>
                      <a:r>
                        <a:rPr lang="en-GB" sz="2000" i="1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7" marR="54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516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470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886376"/>
                  </a:ext>
                </a:extLst>
              </a:tr>
              <a:tr h="120037"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7" marR="54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i="1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7%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i="1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7%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i="1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7%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i="1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8%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i="1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8%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i="1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8%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i="1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12%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17" marR="54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657417"/>
                  </a:ext>
                </a:extLst>
              </a:tr>
              <a:tr h="120037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54017" marR="540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6178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3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1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2F0F5-E141-D643-BD1A-041C5BE5DA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F6F355-DECD-482C-9EE2-85945D4BE08B}"/>
              </a:ext>
            </a:extLst>
          </p:cNvPr>
          <p:cNvSpPr txBox="1"/>
          <p:nvPr/>
        </p:nvSpPr>
        <p:spPr>
          <a:xfrm>
            <a:off x="695177" y="4383847"/>
            <a:ext cx="73639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‘Regional’ Meeting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Zoom Video Conference, 23 April 2020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48579-6D1D-44BA-B3D0-8B17E8D33DFE}"/>
              </a:ext>
            </a:extLst>
          </p:cNvPr>
          <p:cNvSpPr/>
          <p:nvPr/>
        </p:nvSpPr>
        <p:spPr>
          <a:xfrm>
            <a:off x="0" y="0"/>
            <a:ext cx="12192000" cy="498764"/>
          </a:xfrm>
          <a:prstGeom prst="rect">
            <a:avLst/>
          </a:prstGeom>
          <a:solidFill>
            <a:srgbClr val="CA1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5D5F1-F235-44C4-8C08-D95E2180E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088" y="155196"/>
            <a:ext cx="1590054" cy="737728"/>
          </a:xfrm>
          <a:prstGeom prst="rect">
            <a:avLst/>
          </a:prstGeom>
        </p:spPr>
      </p:pic>
      <p:pic>
        <p:nvPicPr>
          <p:cNvPr id="6146" name="Picture 2" descr="Find Mental Health Pastoral Care | Catholic Mental Health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93" y="524060"/>
            <a:ext cx="5519431" cy="623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46473" y="89292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943350" y="2806055"/>
            <a:ext cx="5168900" cy="1448445"/>
          </a:xfrm>
          <a:custGeom>
            <a:avLst/>
            <a:gdLst>
              <a:gd name="connsiteX0" fmla="*/ 0 w 5168900"/>
              <a:gd name="connsiteY0" fmla="*/ 1162695 h 1448445"/>
              <a:gd name="connsiteX1" fmla="*/ 666750 w 5168900"/>
              <a:gd name="connsiteY1" fmla="*/ 1169045 h 1448445"/>
              <a:gd name="connsiteX2" fmla="*/ 704850 w 5168900"/>
              <a:gd name="connsiteY2" fmla="*/ 1181745 h 1448445"/>
              <a:gd name="connsiteX3" fmla="*/ 723900 w 5168900"/>
              <a:gd name="connsiteY3" fmla="*/ 1188095 h 1448445"/>
              <a:gd name="connsiteX4" fmla="*/ 742950 w 5168900"/>
              <a:gd name="connsiteY4" fmla="*/ 1194445 h 1448445"/>
              <a:gd name="connsiteX5" fmla="*/ 762000 w 5168900"/>
              <a:gd name="connsiteY5" fmla="*/ 1207145 h 1448445"/>
              <a:gd name="connsiteX6" fmla="*/ 825500 w 5168900"/>
              <a:gd name="connsiteY6" fmla="*/ 1226195 h 1448445"/>
              <a:gd name="connsiteX7" fmla="*/ 914400 w 5168900"/>
              <a:gd name="connsiteY7" fmla="*/ 1232545 h 1448445"/>
              <a:gd name="connsiteX8" fmla="*/ 965200 w 5168900"/>
              <a:gd name="connsiteY8" fmla="*/ 1245245 h 1448445"/>
              <a:gd name="connsiteX9" fmla="*/ 984250 w 5168900"/>
              <a:gd name="connsiteY9" fmla="*/ 1257945 h 1448445"/>
              <a:gd name="connsiteX10" fmla="*/ 1022350 w 5168900"/>
              <a:gd name="connsiteY10" fmla="*/ 1296045 h 1448445"/>
              <a:gd name="connsiteX11" fmla="*/ 1041400 w 5168900"/>
              <a:gd name="connsiteY11" fmla="*/ 1334145 h 1448445"/>
              <a:gd name="connsiteX12" fmla="*/ 1047750 w 5168900"/>
              <a:gd name="connsiteY12" fmla="*/ 1353195 h 1448445"/>
              <a:gd name="connsiteX13" fmla="*/ 1066800 w 5168900"/>
              <a:gd name="connsiteY13" fmla="*/ 1365895 h 1448445"/>
              <a:gd name="connsiteX14" fmla="*/ 1079500 w 5168900"/>
              <a:gd name="connsiteY14" fmla="*/ 1384945 h 1448445"/>
              <a:gd name="connsiteX15" fmla="*/ 1123950 w 5168900"/>
              <a:gd name="connsiteY15" fmla="*/ 1391295 h 1448445"/>
              <a:gd name="connsiteX16" fmla="*/ 1231900 w 5168900"/>
              <a:gd name="connsiteY16" fmla="*/ 1397645 h 1448445"/>
              <a:gd name="connsiteX17" fmla="*/ 1257300 w 5168900"/>
              <a:gd name="connsiteY17" fmla="*/ 1403995 h 1448445"/>
              <a:gd name="connsiteX18" fmla="*/ 1295400 w 5168900"/>
              <a:gd name="connsiteY18" fmla="*/ 1416695 h 1448445"/>
              <a:gd name="connsiteX19" fmla="*/ 1416050 w 5168900"/>
              <a:gd name="connsiteY19" fmla="*/ 1410345 h 1448445"/>
              <a:gd name="connsiteX20" fmla="*/ 1460500 w 5168900"/>
              <a:gd name="connsiteY20" fmla="*/ 1359545 h 1448445"/>
              <a:gd name="connsiteX21" fmla="*/ 1466850 w 5168900"/>
              <a:gd name="connsiteY21" fmla="*/ 1340495 h 1448445"/>
              <a:gd name="connsiteX22" fmla="*/ 1485900 w 5168900"/>
              <a:gd name="connsiteY22" fmla="*/ 1327795 h 1448445"/>
              <a:gd name="connsiteX23" fmla="*/ 1504950 w 5168900"/>
              <a:gd name="connsiteY23" fmla="*/ 1346845 h 1448445"/>
              <a:gd name="connsiteX24" fmla="*/ 1543050 w 5168900"/>
              <a:gd name="connsiteY24" fmla="*/ 1359545 h 1448445"/>
              <a:gd name="connsiteX25" fmla="*/ 1568450 w 5168900"/>
              <a:gd name="connsiteY25" fmla="*/ 1378595 h 1448445"/>
              <a:gd name="connsiteX26" fmla="*/ 1651000 w 5168900"/>
              <a:gd name="connsiteY26" fmla="*/ 1397645 h 1448445"/>
              <a:gd name="connsiteX27" fmla="*/ 2051050 w 5168900"/>
              <a:gd name="connsiteY27" fmla="*/ 1397645 h 1448445"/>
              <a:gd name="connsiteX28" fmla="*/ 2070100 w 5168900"/>
              <a:gd name="connsiteY28" fmla="*/ 1410345 h 1448445"/>
              <a:gd name="connsiteX29" fmla="*/ 2089150 w 5168900"/>
              <a:gd name="connsiteY29" fmla="*/ 1416695 h 1448445"/>
              <a:gd name="connsiteX30" fmla="*/ 2184400 w 5168900"/>
              <a:gd name="connsiteY30" fmla="*/ 1429395 h 1448445"/>
              <a:gd name="connsiteX31" fmla="*/ 2209800 w 5168900"/>
              <a:gd name="connsiteY31" fmla="*/ 1435745 h 1448445"/>
              <a:gd name="connsiteX32" fmla="*/ 2317750 w 5168900"/>
              <a:gd name="connsiteY32" fmla="*/ 1448445 h 1448445"/>
              <a:gd name="connsiteX33" fmla="*/ 2476500 w 5168900"/>
              <a:gd name="connsiteY33" fmla="*/ 1442095 h 1448445"/>
              <a:gd name="connsiteX34" fmla="*/ 2514600 w 5168900"/>
              <a:gd name="connsiteY34" fmla="*/ 1429395 h 1448445"/>
              <a:gd name="connsiteX35" fmla="*/ 2533650 w 5168900"/>
              <a:gd name="connsiteY35" fmla="*/ 1423045 h 1448445"/>
              <a:gd name="connsiteX36" fmla="*/ 2552700 w 5168900"/>
              <a:gd name="connsiteY36" fmla="*/ 1410345 h 1448445"/>
              <a:gd name="connsiteX37" fmla="*/ 2571750 w 5168900"/>
              <a:gd name="connsiteY37" fmla="*/ 1403995 h 1448445"/>
              <a:gd name="connsiteX38" fmla="*/ 2590800 w 5168900"/>
              <a:gd name="connsiteY38" fmla="*/ 1391295 h 1448445"/>
              <a:gd name="connsiteX39" fmla="*/ 2635250 w 5168900"/>
              <a:gd name="connsiteY39" fmla="*/ 1372245 h 1448445"/>
              <a:gd name="connsiteX40" fmla="*/ 2673350 w 5168900"/>
              <a:gd name="connsiteY40" fmla="*/ 1346845 h 1448445"/>
              <a:gd name="connsiteX41" fmla="*/ 2698750 w 5168900"/>
              <a:gd name="connsiteY41" fmla="*/ 1315095 h 1448445"/>
              <a:gd name="connsiteX42" fmla="*/ 2724150 w 5168900"/>
              <a:gd name="connsiteY42" fmla="*/ 1283345 h 1448445"/>
              <a:gd name="connsiteX43" fmla="*/ 2743200 w 5168900"/>
              <a:gd name="connsiteY43" fmla="*/ 1226195 h 1448445"/>
              <a:gd name="connsiteX44" fmla="*/ 2749550 w 5168900"/>
              <a:gd name="connsiteY44" fmla="*/ 1207145 h 1448445"/>
              <a:gd name="connsiteX45" fmla="*/ 2755900 w 5168900"/>
              <a:gd name="connsiteY45" fmla="*/ 1156345 h 1448445"/>
              <a:gd name="connsiteX46" fmla="*/ 2768600 w 5168900"/>
              <a:gd name="connsiteY46" fmla="*/ 1105545 h 1448445"/>
              <a:gd name="connsiteX47" fmla="*/ 2781300 w 5168900"/>
              <a:gd name="connsiteY47" fmla="*/ 1086495 h 1448445"/>
              <a:gd name="connsiteX48" fmla="*/ 2819400 w 5168900"/>
              <a:gd name="connsiteY48" fmla="*/ 1048395 h 1448445"/>
              <a:gd name="connsiteX49" fmla="*/ 2844800 w 5168900"/>
              <a:gd name="connsiteY49" fmla="*/ 1010295 h 1448445"/>
              <a:gd name="connsiteX50" fmla="*/ 2857500 w 5168900"/>
              <a:gd name="connsiteY50" fmla="*/ 991245 h 1448445"/>
              <a:gd name="connsiteX51" fmla="*/ 2876550 w 5168900"/>
              <a:gd name="connsiteY51" fmla="*/ 978545 h 1448445"/>
              <a:gd name="connsiteX52" fmla="*/ 2908300 w 5168900"/>
              <a:gd name="connsiteY52" fmla="*/ 953145 h 1448445"/>
              <a:gd name="connsiteX53" fmla="*/ 2927350 w 5168900"/>
              <a:gd name="connsiteY53" fmla="*/ 934095 h 1448445"/>
              <a:gd name="connsiteX54" fmla="*/ 2946400 w 5168900"/>
              <a:gd name="connsiteY54" fmla="*/ 927745 h 1448445"/>
              <a:gd name="connsiteX55" fmla="*/ 2984500 w 5168900"/>
              <a:gd name="connsiteY55" fmla="*/ 902345 h 1448445"/>
              <a:gd name="connsiteX56" fmla="*/ 3041650 w 5168900"/>
              <a:gd name="connsiteY56" fmla="*/ 864245 h 1448445"/>
              <a:gd name="connsiteX57" fmla="*/ 3060700 w 5168900"/>
              <a:gd name="connsiteY57" fmla="*/ 851545 h 1448445"/>
              <a:gd name="connsiteX58" fmla="*/ 3105150 w 5168900"/>
              <a:gd name="connsiteY58" fmla="*/ 826145 h 1448445"/>
              <a:gd name="connsiteX59" fmla="*/ 3136900 w 5168900"/>
              <a:gd name="connsiteY59" fmla="*/ 788045 h 1448445"/>
              <a:gd name="connsiteX60" fmla="*/ 3155950 w 5168900"/>
              <a:gd name="connsiteY60" fmla="*/ 775345 h 1448445"/>
              <a:gd name="connsiteX61" fmla="*/ 3194050 w 5168900"/>
              <a:gd name="connsiteY61" fmla="*/ 743595 h 1448445"/>
              <a:gd name="connsiteX62" fmla="*/ 3225800 w 5168900"/>
              <a:gd name="connsiteY62" fmla="*/ 705495 h 1448445"/>
              <a:gd name="connsiteX63" fmla="*/ 3263900 w 5168900"/>
              <a:gd name="connsiteY63" fmla="*/ 680095 h 1448445"/>
              <a:gd name="connsiteX64" fmla="*/ 3295650 w 5168900"/>
              <a:gd name="connsiteY64" fmla="*/ 641995 h 1448445"/>
              <a:gd name="connsiteX65" fmla="*/ 3314700 w 5168900"/>
              <a:gd name="connsiteY65" fmla="*/ 635645 h 1448445"/>
              <a:gd name="connsiteX66" fmla="*/ 3346450 w 5168900"/>
              <a:gd name="connsiteY66" fmla="*/ 597545 h 1448445"/>
              <a:gd name="connsiteX67" fmla="*/ 3365500 w 5168900"/>
              <a:gd name="connsiteY67" fmla="*/ 578495 h 1448445"/>
              <a:gd name="connsiteX68" fmla="*/ 3378200 w 5168900"/>
              <a:gd name="connsiteY68" fmla="*/ 559445 h 1448445"/>
              <a:gd name="connsiteX69" fmla="*/ 3397250 w 5168900"/>
              <a:gd name="connsiteY69" fmla="*/ 540395 h 1448445"/>
              <a:gd name="connsiteX70" fmla="*/ 3422650 w 5168900"/>
              <a:gd name="connsiteY70" fmla="*/ 502295 h 1448445"/>
              <a:gd name="connsiteX71" fmla="*/ 3460750 w 5168900"/>
              <a:gd name="connsiteY71" fmla="*/ 476895 h 1448445"/>
              <a:gd name="connsiteX72" fmla="*/ 3479800 w 5168900"/>
              <a:gd name="connsiteY72" fmla="*/ 464195 h 1448445"/>
              <a:gd name="connsiteX73" fmla="*/ 3511550 w 5168900"/>
              <a:gd name="connsiteY73" fmla="*/ 426095 h 1448445"/>
              <a:gd name="connsiteX74" fmla="*/ 3543300 w 5168900"/>
              <a:gd name="connsiteY74" fmla="*/ 394345 h 1448445"/>
              <a:gd name="connsiteX75" fmla="*/ 3575050 w 5168900"/>
              <a:gd name="connsiteY75" fmla="*/ 356245 h 1448445"/>
              <a:gd name="connsiteX76" fmla="*/ 3600450 w 5168900"/>
              <a:gd name="connsiteY76" fmla="*/ 349895 h 1448445"/>
              <a:gd name="connsiteX77" fmla="*/ 3638550 w 5168900"/>
              <a:gd name="connsiteY77" fmla="*/ 324495 h 1448445"/>
              <a:gd name="connsiteX78" fmla="*/ 3657600 w 5168900"/>
              <a:gd name="connsiteY78" fmla="*/ 318145 h 1448445"/>
              <a:gd name="connsiteX79" fmla="*/ 3676650 w 5168900"/>
              <a:gd name="connsiteY79" fmla="*/ 305445 h 1448445"/>
              <a:gd name="connsiteX80" fmla="*/ 3714750 w 5168900"/>
              <a:gd name="connsiteY80" fmla="*/ 292745 h 1448445"/>
              <a:gd name="connsiteX81" fmla="*/ 3733800 w 5168900"/>
              <a:gd name="connsiteY81" fmla="*/ 280045 h 1448445"/>
              <a:gd name="connsiteX82" fmla="*/ 3778250 w 5168900"/>
              <a:gd name="connsiteY82" fmla="*/ 267345 h 1448445"/>
              <a:gd name="connsiteX83" fmla="*/ 3797300 w 5168900"/>
              <a:gd name="connsiteY83" fmla="*/ 260995 h 1448445"/>
              <a:gd name="connsiteX84" fmla="*/ 3822700 w 5168900"/>
              <a:gd name="connsiteY84" fmla="*/ 254645 h 1448445"/>
              <a:gd name="connsiteX85" fmla="*/ 3841750 w 5168900"/>
              <a:gd name="connsiteY85" fmla="*/ 248295 h 1448445"/>
              <a:gd name="connsiteX86" fmla="*/ 3867150 w 5168900"/>
              <a:gd name="connsiteY86" fmla="*/ 241945 h 1448445"/>
              <a:gd name="connsiteX87" fmla="*/ 3886200 w 5168900"/>
              <a:gd name="connsiteY87" fmla="*/ 235595 h 1448445"/>
              <a:gd name="connsiteX88" fmla="*/ 3943350 w 5168900"/>
              <a:gd name="connsiteY88" fmla="*/ 222895 h 1448445"/>
              <a:gd name="connsiteX89" fmla="*/ 3962400 w 5168900"/>
              <a:gd name="connsiteY89" fmla="*/ 216545 h 1448445"/>
              <a:gd name="connsiteX90" fmla="*/ 4038600 w 5168900"/>
              <a:gd name="connsiteY90" fmla="*/ 203845 h 1448445"/>
              <a:gd name="connsiteX91" fmla="*/ 4057650 w 5168900"/>
              <a:gd name="connsiteY91" fmla="*/ 197495 h 1448445"/>
              <a:gd name="connsiteX92" fmla="*/ 4083050 w 5168900"/>
              <a:gd name="connsiteY92" fmla="*/ 191145 h 1448445"/>
              <a:gd name="connsiteX93" fmla="*/ 4140200 w 5168900"/>
              <a:gd name="connsiteY93" fmla="*/ 178445 h 1448445"/>
              <a:gd name="connsiteX94" fmla="*/ 4159250 w 5168900"/>
              <a:gd name="connsiteY94" fmla="*/ 172095 h 1448445"/>
              <a:gd name="connsiteX95" fmla="*/ 4368800 w 5168900"/>
              <a:gd name="connsiteY95" fmla="*/ 153045 h 1448445"/>
              <a:gd name="connsiteX96" fmla="*/ 4470400 w 5168900"/>
              <a:gd name="connsiteY96" fmla="*/ 140345 h 1448445"/>
              <a:gd name="connsiteX97" fmla="*/ 4495800 w 5168900"/>
              <a:gd name="connsiteY97" fmla="*/ 133995 h 1448445"/>
              <a:gd name="connsiteX98" fmla="*/ 4584700 w 5168900"/>
              <a:gd name="connsiteY98" fmla="*/ 121295 h 1448445"/>
              <a:gd name="connsiteX99" fmla="*/ 4616450 w 5168900"/>
              <a:gd name="connsiteY99" fmla="*/ 114945 h 1448445"/>
              <a:gd name="connsiteX100" fmla="*/ 4641850 w 5168900"/>
              <a:gd name="connsiteY100" fmla="*/ 108595 h 1448445"/>
              <a:gd name="connsiteX101" fmla="*/ 4724400 w 5168900"/>
              <a:gd name="connsiteY101" fmla="*/ 102245 h 1448445"/>
              <a:gd name="connsiteX102" fmla="*/ 4749800 w 5168900"/>
              <a:gd name="connsiteY102" fmla="*/ 95895 h 1448445"/>
              <a:gd name="connsiteX103" fmla="*/ 4794250 w 5168900"/>
              <a:gd name="connsiteY103" fmla="*/ 89545 h 1448445"/>
              <a:gd name="connsiteX104" fmla="*/ 4832350 w 5168900"/>
              <a:gd name="connsiteY104" fmla="*/ 76845 h 1448445"/>
              <a:gd name="connsiteX105" fmla="*/ 4876800 w 5168900"/>
              <a:gd name="connsiteY105" fmla="*/ 64145 h 1448445"/>
              <a:gd name="connsiteX106" fmla="*/ 4902200 w 5168900"/>
              <a:gd name="connsiteY106" fmla="*/ 51445 h 1448445"/>
              <a:gd name="connsiteX107" fmla="*/ 4959350 w 5168900"/>
              <a:gd name="connsiteY107" fmla="*/ 45095 h 1448445"/>
              <a:gd name="connsiteX108" fmla="*/ 5016500 w 5168900"/>
              <a:gd name="connsiteY108" fmla="*/ 19695 h 1448445"/>
              <a:gd name="connsiteX109" fmla="*/ 5048250 w 5168900"/>
              <a:gd name="connsiteY109" fmla="*/ 13345 h 1448445"/>
              <a:gd name="connsiteX110" fmla="*/ 5099050 w 5168900"/>
              <a:gd name="connsiteY110" fmla="*/ 645 h 1448445"/>
              <a:gd name="connsiteX111" fmla="*/ 5168900 w 5168900"/>
              <a:gd name="connsiteY111" fmla="*/ 645 h 144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168900" h="1448445">
                <a:moveTo>
                  <a:pt x="0" y="1162695"/>
                </a:moveTo>
                <a:lnTo>
                  <a:pt x="666750" y="1169045"/>
                </a:lnTo>
                <a:cubicBezTo>
                  <a:pt x="680132" y="1169407"/>
                  <a:pt x="692150" y="1177512"/>
                  <a:pt x="704850" y="1181745"/>
                </a:cubicBezTo>
                <a:lnTo>
                  <a:pt x="723900" y="1188095"/>
                </a:lnTo>
                <a:cubicBezTo>
                  <a:pt x="730250" y="1190212"/>
                  <a:pt x="737381" y="1190732"/>
                  <a:pt x="742950" y="1194445"/>
                </a:cubicBezTo>
                <a:cubicBezTo>
                  <a:pt x="749300" y="1198678"/>
                  <a:pt x="755026" y="1204045"/>
                  <a:pt x="762000" y="1207145"/>
                </a:cubicBezTo>
                <a:cubicBezTo>
                  <a:pt x="768385" y="1209983"/>
                  <a:pt x="813186" y="1224827"/>
                  <a:pt x="825500" y="1226195"/>
                </a:cubicBezTo>
                <a:cubicBezTo>
                  <a:pt x="855027" y="1229476"/>
                  <a:pt x="884767" y="1230428"/>
                  <a:pt x="914400" y="1232545"/>
                </a:cubicBezTo>
                <a:cubicBezTo>
                  <a:pt x="926476" y="1234960"/>
                  <a:pt x="952183" y="1238736"/>
                  <a:pt x="965200" y="1245245"/>
                </a:cubicBezTo>
                <a:cubicBezTo>
                  <a:pt x="972026" y="1248658"/>
                  <a:pt x="978546" y="1252875"/>
                  <a:pt x="984250" y="1257945"/>
                </a:cubicBezTo>
                <a:cubicBezTo>
                  <a:pt x="997674" y="1269877"/>
                  <a:pt x="1022350" y="1296045"/>
                  <a:pt x="1022350" y="1296045"/>
                </a:cubicBezTo>
                <a:cubicBezTo>
                  <a:pt x="1038311" y="1343928"/>
                  <a:pt x="1016781" y="1284906"/>
                  <a:pt x="1041400" y="1334145"/>
                </a:cubicBezTo>
                <a:cubicBezTo>
                  <a:pt x="1044393" y="1340132"/>
                  <a:pt x="1043569" y="1347968"/>
                  <a:pt x="1047750" y="1353195"/>
                </a:cubicBezTo>
                <a:cubicBezTo>
                  <a:pt x="1052518" y="1359154"/>
                  <a:pt x="1060450" y="1361662"/>
                  <a:pt x="1066800" y="1365895"/>
                </a:cubicBezTo>
                <a:cubicBezTo>
                  <a:pt x="1071033" y="1372245"/>
                  <a:pt x="1072526" y="1381845"/>
                  <a:pt x="1079500" y="1384945"/>
                </a:cubicBezTo>
                <a:cubicBezTo>
                  <a:pt x="1093177" y="1391024"/>
                  <a:pt x="1109035" y="1390052"/>
                  <a:pt x="1123950" y="1391295"/>
                </a:cubicBezTo>
                <a:cubicBezTo>
                  <a:pt x="1159871" y="1394288"/>
                  <a:pt x="1195917" y="1395528"/>
                  <a:pt x="1231900" y="1397645"/>
                </a:cubicBezTo>
                <a:cubicBezTo>
                  <a:pt x="1240367" y="1399762"/>
                  <a:pt x="1248941" y="1401487"/>
                  <a:pt x="1257300" y="1403995"/>
                </a:cubicBezTo>
                <a:cubicBezTo>
                  <a:pt x="1270122" y="1407842"/>
                  <a:pt x="1295400" y="1416695"/>
                  <a:pt x="1295400" y="1416695"/>
                </a:cubicBezTo>
                <a:cubicBezTo>
                  <a:pt x="1335617" y="1414578"/>
                  <a:pt x="1376147" y="1415786"/>
                  <a:pt x="1416050" y="1410345"/>
                </a:cubicBezTo>
                <a:cubicBezTo>
                  <a:pt x="1434159" y="1407876"/>
                  <a:pt x="1458148" y="1366601"/>
                  <a:pt x="1460500" y="1359545"/>
                </a:cubicBezTo>
                <a:cubicBezTo>
                  <a:pt x="1462617" y="1353195"/>
                  <a:pt x="1462669" y="1345722"/>
                  <a:pt x="1466850" y="1340495"/>
                </a:cubicBezTo>
                <a:cubicBezTo>
                  <a:pt x="1471618" y="1334536"/>
                  <a:pt x="1479550" y="1332028"/>
                  <a:pt x="1485900" y="1327795"/>
                </a:cubicBezTo>
                <a:cubicBezTo>
                  <a:pt x="1492250" y="1334145"/>
                  <a:pt x="1497100" y="1342484"/>
                  <a:pt x="1504950" y="1346845"/>
                </a:cubicBezTo>
                <a:cubicBezTo>
                  <a:pt x="1516652" y="1353346"/>
                  <a:pt x="1543050" y="1359545"/>
                  <a:pt x="1543050" y="1359545"/>
                </a:cubicBezTo>
                <a:cubicBezTo>
                  <a:pt x="1551517" y="1365895"/>
                  <a:pt x="1558681" y="1374524"/>
                  <a:pt x="1568450" y="1378595"/>
                </a:cubicBezTo>
                <a:cubicBezTo>
                  <a:pt x="1582589" y="1384486"/>
                  <a:pt x="1631278" y="1393701"/>
                  <a:pt x="1651000" y="1397645"/>
                </a:cubicBezTo>
                <a:cubicBezTo>
                  <a:pt x="1801341" y="1392461"/>
                  <a:pt x="1897736" y="1385214"/>
                  <a:pt x="2051050" y="1397645"/>
                </a:cubicBezTo>
                <a:cubicBezTo>
                  <a:pt x="2058657" y="1398262"/>
                  <a:pt x="2063274" y="1406932"/>
                  <a:pt x="2070100" y="1410345"/>
                </a:cubicBezTo>
                <a:cubicBezTo>
                  <a:pt x="2076087" y="1413338"/>
                  <a:pt x="2082616" y="1415243"/>
                  <a:pt x="2089150" y="1416695"/>
                </a:cubicBezTo>
                <a:cubicBezTo>
                  <a:pt x="2117653" y="1423029"/>
                  <a:pt x="2156886" y="1426338"/>
                  <a:pt x="2184400" y="1429395"/>
                </a:cubicBezTo>
                <a:cubicBezTo>
                  <a:pt x="2192867" y="1431512"/>
                  <a:pt x="2201214" y="1434184"/>
                  <a:pt x="2209800" y="1435745"/>
                </a:cubicBezTo>
                <a:cubicBezTo>
                  <a:pt x="2244114" y="1441984"/>
                  <a:pt x="2283693" y="1445039"/>
                  <a:pt x="2317750" y="1448445"/>
                </a:cubicBezTo>
                <a:cubicBezTo>
                  <a:pt x="2370667" y="1446328"/>
                  <a:pt x="2423787" y="1447196"/>
                  <a:pt x="2476500" y="1442095"/>
                </a:cubicBezTo>
                <a:cubicBezTo>
                  <a:pt x="2489825" y="1440806"/>
                  <a:pt x="2501900" y="1433628"/>
                  <a:pt x="2514600" y="1429395"/>
                </a:cubicBezTo>
                <a:cubicBezTo>
                  <a:pt x="2520950" y="1427278"/>
                  <a:pt x="2528081" y="1426758"/>
                  <a:pt x="2533650" y="1423045"/>
                </a:cubicBezTo>
                <a:cubicBezTo>
                  <a:pt x="2540000" y="1418812"/>
                  <a:pt x="2545874" y="1413758"/>
                  <a:pt x="2552700" y="1410345"/>
                </a:cubicBezTo>
                <a:cubicBezTo>
                  <a:pt x="2558687" y="1407352"/>
                  <a:pt x="2565763" y="1406988"/>
                  <a:pt x="2571750" y="1403995"/>
                </a:cubicBezTo>
                <a:cubicBezTo>
                  <a:pt x="2578576" y="1400582"/>
                  <a:pt x="2583974" y="1394708"/>
                  <a:pt x="2590800" y="1391295"/>
                </a:cubicBezTo>
                <a:cubicBezTo>
                  <a:pt x="2643354" y="1365018"/>
                  <a:pt x="2569182" y="1411886"/>
                  <a:pt x="2635250" y="1372245"/>
                </a:cubicBezTo>
                <a:cubicBezTo>
                  <a:pt x="2648338" y="1364392"/>
                  <a:pt x="2673350" y="1346845"/>
                  <a:pt x="2673350" y="1346845"/>
                </a:cubicBezTo>
                <a:cubicBezTo>
                  <a:pt x="2689311" y="1298962"/>
                  <a:pt x="2665924" y="1356127"/>
                  <a:pt x="2698750" y="1315095"/>
                </a:cubicBezTo>
                <a:cubicBezTo>
                  <a:pt x="2733803" y="1271278"/>
                  <a:pt x="2669555" y="1319741"/>
                  <a:pt x="2724150" y="1283345"/>
                </a:cubicBezTo>
                <a:lnTo>
                  <a:pt x="2743200" y="1226195"/>
                </a:lnTo>
                <a:lnTo>
                  <a:pt x="2749550" y="1207145"/>
                </a:lnTo>
                <a:cubicBezTo>
                  <a:pt x="2751667" y="1190212"/>
                  <a:pt x="2753305" y="1173212"/>
                  <a:pt x="2755900" y="1156345"/>
                </a:cubicBezTo>
                <a:cubicBezTo>
                  <a:pt x="2757510" y="1145879"/>
                  <a:pt x="2762591" y="1117564"/>
                  <a:pt x="2768600" y="1105545"/>
                </a:cubicBezTo>
                <a:cubicBezTo>
                  <a:pt x="2772013" y="1098719"/>
                  <a:pt x="2776230" y="1092199"/>
                  <a:pt x="2781300" y="1086495"/>
                </a:cubicBezTo>
                <a:cubicBezTo>
                  <a:pt x="2793232" y="1073071"/>
                  <a:pt x="2809437" y="1063339"/>
                  <a:pt x="2819400" y="1048395"/>
                </a:cubicBezTo>
                <a:lnTo>
                  <a:pt x="2844800" y="1010295"/>
                </a:lnTo>
                <a:cubicBezTo>
                  <a:pt x="2849033" y="1003945"/>
                  <a:pt x="2851150" y="995478"/>
                  <a:pt x="2857500" y="991245"/>
                </a:cubicBezTo>
                <a:lnTo>
                  <a:pt x="2876550" y="978545"/>
                </a:lnTo>
                <a:cubicBezTo>
                  <a:pt x="2904953" y="935940"/>
                  <a:pt x="2871494" y="977682"/>
                  <a:pt x="2908300" y="953145"/>
                </a:cubicBezTo>
                <a:cubicBezTo>
                  <a:pt x="2915772" y="948164"/>
                  <a:pt x="2919878" y="939076"/>
                  <a:pt x="2927350" y="934095"/>
                </a:cubicBezTo>
                <a:cubicBezTo>
                  <a:pt x="2932919" y="930382"/>
                  <a:pt x="2940549" y="930996"/>
                  <a:pt x="2946400" y="927745"/>
                </a:cubicBezTo>
                <a:cubicBezTo>
                  <a:pt x="2959743" y="920332"/>
                  <a:pt x="2971800" y="910812"/>
                  <a:pt x="2984500" y="902345"/>
                </a:cubicBezTo>
                <a:lnTo>
                  <a:pt x="3041650" y="864245"/>
                </a:lnTo>
                <a:cubicBezTo>
                  <a:pt x="3048000" y="860012"/>
                  <a:pt x="3053874" y="854958"/>
                  <a:pt x="3060700" y="851545"/>
                </a:cubicBezTo>
                <a:cubicBezTo>
                  <a:pt x="3076227" y="843781"/>
                  <a:pt x="3091687" y="837364"/>
                  <a:pt x="3105150" y="826145"/>
                </a:cubicBezTo>
                <a:cubicBezTo>
                  <a:pt x="3167567" y="774131"/>
                  <a:pt x="3086950" y="837995"/>
                  <a:pt x="3136900" y="788045"/>
                </a:cubicBezTo>
                <a:cubicBezTo>
                  <a:pt x="3142296" y="782649"/>
                  <a:pt x="3150087" y="780231"/>
                  <a:pt x="3155950" y="775345"/>
                </a:cubicBezTo>
                <a:cubicBezTo>
                  <a:pt x="3204843" y="734601"/>
                  <a:pt x="3146752" y="775127"/>
                  <a:pt x="3194050" y="743595"/>
                </a:cubicBezTo>
                <a:cubicBezTo>
                  <a:pt x="3205339" y="726662"/>
                  <a:pt x="3208876" y="718658"/>
                  <a:pt x="3225800" y="705495"/>
                </a:cubicBezTo>
                <a:cubicBezTo>
                  <a:pt x="3237848" y="696124"/>
                  <a:pt x="3263900" y="680095"/>
                  <a:pt x="3263900" y="680095"/>
                </a:cubicBezTo>
                <a:cubicBezTo>
                  <a:pt x="3273271" y="666038"/>
                  <a:pt x="3280982" y="651774"/>
                  <a:pt x="3295650" y="641995"/>
                </a:cubicBezTo>
                <a:cubicBezTo>
                  <a:pt x="3301219" y="638282"/>
                  <a:pt x="3308350" y="637762"/>
                  <a:pt x="3314700" y="635645"/>
                </a:cubicBezTo>
                <a:cubicBezTo>
                  <a:pt x="3370355" y="579990"/>
                  <a:pt x="3302247" y="650589"/>
                  <a:pt x="3346450" y="597545"/>
                </a:cubicBezTo>
                <a:cubicBezTo>
                  <a:pt x="3352199" y="590646"/>
                  <a:pt x="3359751" y="585394"/>
                  <a:pt x="3365500" y="578495"/>
                </a:cubicBezTo>
                <a:cubicBezTo>
                  <a:pt x="3370386" y="572632"/>
                  <a:pt x="3373314" y="565308"/>
                  <a:pt x="3378200" y="559445"/>
                </a:cubicBezTo>
                <a:cubicBezTo>
                  <a:pt x="3383949" y="552546"/>
                  <a:pt x="3391737" y="547484"/>
                  <a:pt x="3397250" y="540395"/>
                </a:cubicBezTo>
                <a:cubicBezTo>
                  <a:pt x="3406621" y="528347"/>
                  <a:pt x="3409950" y="510762"/>
                  <a:pt x="3422650" y="502295"/>
                </a:cubicBezTo>
                <a:lnTo>
                  <a:pt x="3460750" y="476895"/>
                </a:lnTo>
                <a:lnTo>
                  <a:pt x="3479800" y="464195"/>
                </a:lnTo>
                <a:cubicBezTo>
                  <a:pt x="3511332" y="416897"/>
                  <a:pt x="3470806" y="474988"/>
                  <a:pt x="3511550" y="426095"/>
                </a:cubicBezTo>
                <a:cubicBezTo>
                  <a:pt x="3538008" y="394345"/>
                  <a:pt x="3508375" y="417628"/>
                  <a:pt x="3543300" y="394345"/>
                </a:cubicBezTo>
                <a:cubicBezTo>
                  <a:pt x="3551393" y="382206"/>
                  <a:pt x="3561887" y="363767"/>
                  <a:pt x="3575050" y="356245"/>
                </a:cubicBezTo>
                <a:cubicBezTo>
                  <a:pt x="3582627" y="351915"/>
                  <a:pt x="3591983" y="352012"/>
                  <a:pt x="3600450" y="349895"/>
                </a:cubicBezTo>
                <a:cubicBezTo>
                  <a:pt x="3613150" y="341428"/>
                  <a:pt x="3624070" y="329322"/>
                  <a:pt x="3638550" y="324495"/>
                </a:cubicBezTo>
                <a:cubicBezTo>
                  <a:pt x="3644900" y="322378"/>
                  <a:pt x="3651613" y="321138"/>
                  <a:pt x="3657600" y="318145"/>
                </a:cubicBezTo>
                <a:cubicBezTo>
                  <a:pt x="3664426" y="314732"/>
                  <a:pt x="3669676" y="308545"/>
                  <a:pt x="3676650" y="305445"/>
                </a:cubicBezTo>
                <a:cubicBezTo>
                  <a:pt x="3688883" y="300008"/>
                  <a:pt x="3703611" y="300171"/>
                  <a:pt x="3714750" y="292745"/>
                </a:cubicBezTo>
                <a:cubicBezTo>
                  <a:pt x="3721100" y="288512"/>
                  <a:pt x="3726974" y="283458"/>
                  <a:pt x="3733800" y="280045"/>
                </a:cubicBezTo>
                <a:cubicBezTo>
                  <a:pt x="3743950" y="274970"/>
                  <a:pt x="3768755" y="270058"/>
                  <a:pt x="3778250" y="267345"/>
                </a:cubicBezTo>
                <a:cubicBezTo>
                  <a:pt x="3784686" y="265506"/>
                  <a:pt x="3790864" y="262834"/>
                  <a:pt x="3797300" y="260995"/>
                </a:cubicBezTo>
                <a:cubicBezTo>
                  <a:pt x="3805691" y="258597"/>
                  <a:pt x="3814309" y="257043"/>
                  <a:pt x="3822700" y="254645"/>
                </a:cubicBezTo>
                <a:cubicBezTo>
                  <a:pt x="3829136" y="252806"/>
                  <a:pt x="3835314" y="250134"/>
                  <a:pt x="3841750" y="248295"/>
                </a:cubicBezTo>
                <a:cubicBezTo>
                  <a:pt x="3850141" y="245897"/>
                  <a:pt x="3858759" y="244343"/>
                  <a:pt x="3867150" y="241945"/>
                </a:cubicBezTo>
                <a:cubicBezTo>
                  <a:pt x="3873586" y="240106"/>
                  <a:pt x="3879764" y="237434"/>
                  <a:pt x="3886200" y="235595"/>
                </a:cubicBezTo>
                <a:cubicBezTo>
                  <a:pt x="3931830" y="222558"/>
                  <a:pt x="3890972" y="235989"/>
                  <a:pt x="3943350" y="222895"/>
                </a:cubicBezTo>
                <a:cubicBezTo>
                  <a:pt x="3949844" y="221272"/>
                  <a:pt x="3955836" y="217858"/>
                  <a:pt x="3962400" y="216545"/>
                </a:cubicBezTo>
                <a:cubicBezTo>
                  <a:pt x="4016163" y="205792"/>
                  <a:pt x="3993162" y="215204"/>
                  <a:pt x="4038600" y="203845"/>
                </a:cubicBezTo>
                <a:cubicBezTo>
                  <a:pt x="4045094" y="202222"/>
                  <a:pt x="4051214" y="199334"/>
                  <a:pt x="4057650" y="197495"/>
                </a:cubicBezTo>
                <a:cubicBezTo>
                  <a:pt x="4066041" y="195097"/>
                  <a:pt x="4074531" y="193038"/>
                  <a:pt x="4083050" y="191145"/>
                </a:cubicBezTo>
                <a:cubicBezTo>
                  <a:pt x="4112512" y="184598"/>
                  <a:pt x="4113099" y="186188"/>
                  <a:pt x="4140200" y="178445"/>
                </a:cubicBezTo>
                <a:cubicBezTo>
                  <a:pt x="4146636" y="176606"/>
                  <a:pt x="4152658" y="173258"/>
                  <a:pt x="4159250" y="172095"/>
                </a:cubicBezTo>
                <a:cubicBezTo>
                  <a:pt x="4253066" y="155539"/>
                  <a:pt x="4265279" y="158493"/>
                  <a:pt x="4368800" y="153045"/>
                </a:cubicBezTo>
                <a:cubicBezTo>
                  <a:pt x="4402667" y="148812"/>
                  <a:pt x="4437289" y="148623"/>
                  <a:pt x="4470400" y="140345"/>
                </a:cubicBezTo>
                <a:cubicBezTo>
                  <a:pt x="4478867" y="138228"/>
                  <a:pt x="4487192" y="135430"/>
                  <a:pt x="4495800" y="133995"/>
                </a:cubicBezTo>
                <a:cubicBezTo>
                  <a:pt x="4525327" y="129074"/>
                  <a:pt x="4555347" y="127166"/>
                  <a:pt x="4584700" y="121295"/>
                </a:cubicBezTo>
                <a:cubicBezTo>
                  <a:pt x="4595283" y="119178"/>
                  <a:pt x="4605914" y="117286"/>
                  <a:pt x="4616450" y="114945"/>
                </a:cubicBezTo>
                <a:cubicBezTo>
                  <a:pt x="4624969" y="113052"/>
                  <a:pt x="4633183" y="109615"/>
                  <a:pt x="4641850" y="108595"/>
                </a:cubicBezTo>
                <a:cubicBezTo>
                  <a:pt x="4669259" y="105370"/>
                  <a:pt x="4696883" y="104362"/>
                  <a:pt x="4724400" y="102245"/>
                </a:cubicBezTo>
                <a:cubicBezTo>
                  <a:pt x="4732867" y="100128"/>
                  <a:pt x="4741214" y="97456"/>
                  <a:pt x="4749800" y="95895"/>
                </a:cubicBezTo>
                <a:cubicBezTo>
                  <a:pt x="4764526" y="93218"/>
                  <a:pt x="4779666" y="92910"/>
                  <a:pt x="4794250" y="89545"/>
                </a:cubicBezTo>
                <a:cubicBezTo>
                  <a:pt x="4807294" y="86535"/>
                  <a:pt x="4819363" y="80092"/>
                  <a:pt x="4832350" y="76845"/>
                </a:cubicBezTo>
                <a:cubicBezTo>
                  <a:pt x="4845239" y="73623"/>
                  <a:pt x="4864046" y="69611"/>
                  <a:pt x="4876800" y="64145"/>
                </a:cubicBezTo>
                <a:cubicBezTo>
                  <a:pt x="4885501" y="60416"/>
                  <a:pt x="4892976" y="53574"/>
                  <a:pt x="4902200" y="51445"/>
                </a:cubicBezTo>
                <a:cubicBezTo>
                  <a:pt x="4920876" y="47135"/>
                  <a:pt x="4940300" y="47212"/>
                  <a:pt x="4959350" y="45095"/>
                </a:cubicBezTo>
                <a:cubicBezTo>
                  <a:pt x="4978112" y="35714"/>
                  <a:pt x="4996231" y="25776"/>
                  <a:pt x="5016500" y="19695"/>
                </a:cubicBezTo>
                <a:cubicBezTo>
                  <a:pt x="5026838" y="16594"/>
                  <a:pt x="5037779" y="15963"/>
                  <a:pt x="5048250" y="13345"/>
                </a:cubicBezTo>
                <a:cubicBezTo>
                  <a:pt x="5073132" y="7125"/>
                  <a:pt x="5067843" y="2595"/>
                  <a:pt x="5099050" y="645"/>
                </a:cubicBezTo>
                <a:cubicBezTo>
                  <a:pt x="5122288" y="-807"/>
                  <a:pt x="5145617" y="645"/>
                  <a:pt x="5168900" y="645"/>
                </a:cubicBezTo>
              </a:path>
            </a:pathLst>
          </a:custGeom>
          <a:noFill/>
          <a:ln w="41275">
            <a:solidFill>
              <a:srgbClr val="BF1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74158" y="765349"/>
            <a:ext cx="37473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Regional Community </a:t>
            </a:r>
          </a:p>
          <a:p>
            <a:r>
              <a:rPr lang="en-GB" sz="3200" dirty="0" smtClean="0"/>
              <a:t>Fundraisers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983135" y="1438297"/>
            <a:ext cx="2583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Theresa </a:t>
            </a:r>
            <a:r>
              <a:rPr lang="en-GB" sz="2000" dirty="0" err="1" smtClean="0"/>
              <a:t>Codd</a:t>
            </a:r>
            <a:endParaRPr lang="en-GB" sz="2000" dirty="0" smtClean="0"/>
          </a:p>
          <a:p>
            <a:r>
              <a:rPr lang="en-GB" sz="2000" dirty="0">
                <a:solidFill>
                  <a:srgbClr val="FF0000"/>
                </a:solidFill>
              </a:rPr>
              <a:t>t</a:t>
            </a:r>
            <a:r>
              <a:rPr lang="en-GB" sz="2000" dirty="0" smtClean="0">
                <a:solidFill>
                  <a:srgbClr val="FF0000"/>
                </a:solidFill>
              </a:rPr>
              <a:t>heresa@missio.org.uk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2250" y="5376718"/>
            <a:ext cx="2290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Dave Wheat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dave@missio.org.uk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1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2F0F5-E141-D643-BD1A-041C5BE5DA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F6F355-DECD-482C-9EE2-85945D4BE08B}"/>
              </a:ext>
            </a:extLst>
          </p:cNvPr>
          <p:cNvSpPr txBox="1"/>
          <p:nvPr/>
        </p:nvSpPr>
        <p:spPr>
          <a:xfrm>
            <a:off x="695177" y="4383847"/>
            <a:ext cx="73639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‘Regional’ Meeting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Zoom Video Conference, 23 April 2020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6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48579-6D1D-44BA-B3D0-8B17E8D33DFE}"/>
              </a:ext>
            </a:extLst>
          </p:cNvPr>
          <p:cNvSpPr/>
          <p:nvPr/>
        </p:nvSpPr>
        <p:spPr>
          <a:xfrm>
            <a:off x="0" y="0"/>
            <a:ext cx="12192000" cy="498764"/>
          </a:xfrm>
          <a:prstGeom prst="rect">
            <a:avLst/>
          </a:prstGeom>
          <a:solidFill>
            <a:srgbClr val="CA1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5D5F1-F235-44C4-8C08-D95E2180E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088" y="155196"/>
            <a:ext cx="1590054" cy="737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46473" y="89292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916" y="2810378"/>
            <a:ext cx="1038084" cy="103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48579-6D1D-44BA-B3D0-8B17E8D33DFE}"/>
              </a:ext>
            </a:extLst>
          </p:cNvPr>
          <p:cNvSpPr/>
          <p:nvPr/>
        </p:nvSpPr>
        <p:spPr>
          <a:xfrm>
            <a:off x="0" y="0"/>
            <a:ext cx="12192000" cy="498764"/>
          </a:xfrm>
          <a:prstGeom prst="rect">
            <a:avLst/>
          </a:prstGeom>
          <a:solidFill>
            <a:srgbClr val="CA1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5D5F1-F235-44C4-8C08-D95E2180E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088" y="155196"/>
            <a:ext cx="1590054" cy="737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46473" y="89292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40278" y="1219359"/>
            <a:ext cx="1811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Red Box </a:t>
            </a:r>
            <a:endParaRPr lang="en-GB" sz="3600" dirty="0" smtClean="0"/>
          </a:p>
          <a:p>
            <a:r>
              <a:rPr lang="en-GB" sz="3600" dirty="0" smtClean="0"/>
              <a:t>QR </a:t>
            </a:r>
            <a:r>
              <a:rPr lang="en-GB" sz="3600" dirty="0" smtClean="0"/>
              <a:t>Code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t="20243" r="21737" b="11702"/>
          <a:stretch/>
        </p:blipFill>
        <p:spPr>
          <a:xfrm rot="10800000">
            <a:off x="3306506" y="623041"/>
            <a:ext cx="5418073" cy="4034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t="14302" r="5165" b="6253"/>
          <a:stretch/>
        </p:blipFill>
        <p:spPr>
          <a:xfrm>
            <a:off x="7429500" y="2819400"/>
            <a:ext cx="4133850" cy="346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t="11807" r="18276" b="24859"/>
          <a:stretch/>
        </p:blipFill>
        <p:spPr>
          <a:xfrm rot="10800000">
            <a:off x="766184" y="3350924"/>
            <a:ext cx="3835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1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2F0F5-E141-D643-BD1A-041C5BE5DA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F6F355-DECD-482C-9EE2-85945D4BE08B}"/>
              </a:ext>
            </a:extLst>
          </p:cNvPr>
          <p:cNvSpPr txBox="1"/>
          <p:nvPr/>
        </p:nvSpPr>
        <p:spPr>
          <a:xfrm>
            <a:off x="695177" y="4383847"/>
            <a:ext cx="73639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‘Regional’ Meeting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Zoom Video Conference, 23 April 2020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48579-6D1D-44BA-B3D0-8B17E8D33DFE}"/>
              </a:ext>
            </a:extLst>
          </p:cNvPr>
          <p:cNvSpPr/>
          <p:nvPr/>
        </p:nvSpPr>
        <p:spPr>
          <a:xfrm>
            <a:off x="0" y="0"/>
            <a:ext cx="12192000" cy="498764"/>
          </a:xfrm>
          <a:prstGeom prst="rect">
            <a:avLst/>
          </a:prstGeom>
          <a:solidFill>
            <a:srgbClr val="CA1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5D5F1-F235-44C4-8C08-D95E2180E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088" y="155196"/>
            <a:ext cx="1590054" cy="737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636" y="892924"/>
            <a:ext cx="147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  <a:endParaRPr lang="en-GB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958" y="1871859"/>
            <a:ext cx="525804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BF1E2E"/>
              </a:buClr>
              <a:buSzPct val="85000"/>
              <a:buAutoNum type="arabicPeriod"/>
            </a:pPr>
            <a:r>
              <a:rPr lang="en-GB" sz="2800" dirty="0" smtClean="0">
                <a:latin typeface="+mj-lt"/>
              </a:rPr>
              <a:t>Welcome / Introductions</a:t>
            </a:r>
          </a:p>
          <a:p>
            <a:pPr marL="342900" indent="-342900">
              <a:buClr>
                <a:srgbClr val="BF1E2E"/>
              </a:buClr>
              <a:buSzPct val="85000"/>
              <a:buAutoNum type="arabicPeriod"/>
            </a:pPr>
            <a:r>
              <a:rPr lang="en-GB" sz="2800" dirty="0" smtClean="0">
                <a:latin typeface="+mj-lt"/>
              </a:rPr>
              <a:t>Opening prayer</a:t>
            </a:r>
          </a:p>
          <a:p>
            <a:pPr marL="342900" indent="-342900">
              <a:buClr>
                <a:srgbClr val="BF1E2E"/>
              </a:buClr>
              <a:buSzPct val="85000"/>
              <a:buAutoNum type="arabicPeriod"/>
            </a:pPr>
            <a:r>
              <a:rPr lang="en-GB" sz="2800" dirty="0" smtClean="0">
                <a:latin typeface="+mj-lt"/>
              </a:rPr>
              <a:t>COVID-19: </a:t>
            </a:r>
            <a:r>
              <a:rPr lang="en-GB" sz="2800" dirty="0" err="1" smtClean="0">
                <a:latin typeface="+mj-lt"/>
              </a:rPr>
              <a:t>Missio’s</a:t>
            </a:r>
            <a:r>
              <a:rPr lang="en-GB" sz="2800" dirty="0" smtClean="0">
                <a:latin typeface="+mj-lt"/>
              </a:rPr>
              <a:t> response</a:t>
            </a:r>
          </a:p>
          <a:p>
            <a:pPr marL="342900" indent="-342900">
              <a:buClr>
                <a:srgbClr val="BF1E2E"/>
              </a:buClr>
              <a:buSzPct val="85000"/>
              <a:buAutoNum type="arabicPeriod"/>
            </a:pPr>
            <a:r>
              <a:rPr lang="en-GB" sz="2800" i="1" dirty="0" smtClean="0">
                <a:latin typeface="+mj-lt"/>
              </a:rPr>
              <a:t>Mill Hill Update</a:t>
            </a:r>
          </a:p>
          <a:p>
            <a:pPr marL="342900" indent="-342900">
              <a:buClr>
                <a:srgbClr val="BF1E2E"/>
              </a:buClr>
              <a:buSzPct val="85000"/>
              <a:buAutoNum type="arabicPeriod"/>
            </a:pPr>
            <a:r>
              <a:rPr lang="en-GB" sz="2800" dirty="0" smtClean="0">
                <a:latin typeface="+mj-lt"/>
              </a:rPr>
              <a:t>2019 Results</a:t>
            </a:r>
          </a:p>
          <a:p>
            <a:pPr marL="342900" indent="-342900">
              <a:buClr>
                <a:srgbClr val="BF1E2E"/>
              </a:buClr>
              <a:buSzPct val="85000"/>
              <a:buAutoNum type="arabicPeriod"/>
            </a:pPr>
            <a:r>
              <a:rPr lang="en-GB" sz="2800" i="1" dirty="0" smtClean="0">
                <a:latin typeface="+mj-lt"/>
              </a:rPr>
              <a:t>EMM 2019</a:t>
            </a:r>
          </a:p>
          <a:p>
            <a:pPr marL="342900" indent="-342900">
              <a:buClr>
                <a:srgbClr val="BF1E2E"/>
              </a:buClr>
              <a:buSzPct val="85000"/>
              <a:buAutoNum type="arabicPeriod"/>
            </a:pPr>
            <a:r>
              <a:rPr lang="en-GB" sz="2800" dirty="0" smtClean="0">
                <a:latin typeface="+mj-lt"/>
              </a:rPr>
              <a:t>Regional Community Fundraisers</a:t>
            </a:r>
          </a:p>
          <a:p>
            <a:pPr marL="342900" indent="-342900">
              <a:buClr>
                <a:srgbClr val="BF1E2E"/>
              </a:buClr>
              <a:buSzPct val="85000"/>
              <a:buAutoNum type="arabicPeriod"/>
            </a:pPr>
            <a:r>
              <a:rPr lang="en-GB" sz="2800" dirty="0" smtClean="0">
                <a:latin typeface="+mj-lt"/>
              </a:rPr>
              <a:t>AGM Update</a:t>
            </a:r>
          </a:p>
          <a:p>
            <a:pPr marL="342900" indent="-342900">
              <a:buClr>
                <a:srgbClr val="BF1E2E"/>
              </a:buClr>
              <a:buSzPct val="85000"/>
              <a:buAutoNum type="arabicPeriod"/>
            </a:pPr>
            <a:r>
              <a:rPr lang="en-GB" sz="2800" dirty="0" smtClean="0">
                <a:latin typeface="+mj-lt"/>
              </a:rPr>
              <a:t>Q&amp;A</a:t>
            </a:r>
          </a:p>
          <a:p>
            <a:pPr marL="342900" indent="-342900">
              <a:buClr>
                <a:srgbClr val="BF1E2E"/>
              </a:buClr>
              <a:buSzPct val="85000"/>
              <a:buAutoNum type="arabicPeriod"/>
            </a:pPr>
            <a:r>
              <a:rPr lang="en-GB" sz="2800" dirty="0" smtClean="0">
                <a:latin typeface="+mj-lt"/>
              </a:rPr>
              <a:t>Closing prayer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1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2F0F5-E141-D643-BD1A-041C5BE5DA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F6F355-DECD-482C-9EE2-85945D4BE08B}"/>
              </a:ext>
            </a:extLst>
          </p:cNvPr>
          <p:cNvSpPr txBox="1"/>
          <p:nvPr/>
        </p:nvSpPr>
        <p:spPr>
          <a:xfrm>
            <a:off x="695177" y="4383847"/>
            <a:ext cx="73639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 smtClean="0">
                <a:solidFill>
                  <a:schemeClr val="bg1"/>
                </a:solidFill>
              </a:rPr>
              <a:t>‘Regional’ Meeting</a:t>
            </a:r>
            <a:endParaRPr lang="en-GB" sz="7200" b="1" dirty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  <a:latin typeface="+mj-lt"/>
              </a:rPr>
              <a:t>Zoom Video Conference, 23 April 2020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38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48579-6D1D-44BA-B3D0-8B17E8D33DFE}"/>
              </a:ext>
            </a:extLst>
          </p:cNvPr>
          <p:cNvSpPr/>
          <p:nvPr/>
        </p:nvSpPr>
        <p:spPr>
          <a:xfrm>
            <a:off x="0" y="0"/>
            <a:ext cx="12192000" cy="498764"/>
          </a:xfrm>
          <a:prstGeom prst="rect">
            <a:avLst/>
          </a:prstGeom>
          <a:solidFill>
            <a:srgbClr val="CA1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5D5F1-F235-44C4-8C08-D95E2180E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088" y="155196"/>
            <a:ext cx="1590054" cy="737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636" y="892924"/>
            <a:ext cx="516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COVID-19 </a:t>
            </a:r>
            <a:r>
              <a:rPr lang="en-GB" sz="3200" dirty="0" smtClean="0">
                <a:solidFill>
                  <a:srgbClr val="BF1E2E"/>
                </a:solidFill>
              </a:rPr>
              <a:t>– Communications </a:t>
            </a:r>
            <a:endParaRPr lang="en-GB" sz="3200" dirty="0">
              <a:solidFill>
                <a:srgbClr val="BF1E2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958" y="1871859"/>
            <a:ext cx="110001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F1E2E"/>
              </a:buClr>
              <a:buSzPct val="85000"/>
            </a:pPr>
            <a:r>
              <a:rPr lang="en-GB" sz="2800" b="1" dirty="0" smtClean="0"/>
              <a:t>Email to Local Secretaries </a:t>
            </a:r>
            <a:r>
              <a:rPr lang="en-GB" sz="2800" dirty="0" smtClean="0">
                <a:latin typeface="+mj-lt"/>
              </a:rPr>
              <a:t>(17 March)</a:t>
            </a:r>
          </a:p>
          <a:p>
            <a:pPr>
              <a:buClr>
                <a:srgbClr val="BF1E2E"/>
              </a:buClr>
              <a:buSzPct val="85000"/>
            </a:pPr>
            <a:r>
              <a:rPr lang="en-GB" sz="2800" i="1" dirty="0" smtClean="0">
                <a:latin typeface="+mj-lt"/>
              </a:rPr>
              <a:t>	</a:t>
            </a:r>
            <a:r>
              <a:rPr lang="en-GB" sz="2800" i="1" dirty="0" smtClean="0">
                <a:solidFill>
                  <a:srgbClr val="BF1E2E"/>
                </a:solidFill>
                <a:latin typeface="+mj-lt"/>
              </a:rPr>
              <a:t>1487 emailed (2272 total </a:t>
            </a:r>
            <a:r>
              <a:rPr lang="en-GB" sz="2800" i="1" dirty="0" err="1" smtClean="0">
                <a:solidFill>
                  <a:srgbClr val="BF1E2E"/>
                </a:solidFill>
                <a:latin typeface="+mj-lt"/>
              </a:rPr>
              <a:t>LSes</a:t>
            </a:r>
            <a:r>
              <a:rPr lang="en-GB" sz="2800" i="1" dirty="0" smtClean="0">
                <a:solidFill>
                  <a:srgbClr val="BF1E2E"/>
                </a:solidFill>
                <a:latin typeface="+mj-lt"/>
              </a:rPr>
              <a:t>); 73.3% open rate</a:t>
            </a:r>
          </a:p>
          <a:p>
            <a:pPr>
              <a:buClr>
                <a:srgbClr val="BF1E2E"/>
              </a:buClr>
              <a:buSzPct val="85000"/>
            </a:pPr>
            <a:r>
              <a:rPr lang="en-GB" sz="2800" i="1" dirty="0">
                <a:latin typeface="+mj-lt"/>
              </a:rPr>
              <a:t>	</a:t>
            </a:r>
            <a:r>
              <a:rPr lang="en-GB" sz="2800" dirty="0" smtClean="0">
                <a:latin typeface="+mj-lt"/>
              </a:rPr>
              <a:t>Also sent to </a:t>
            </a:r>
            <a:r>
              <a:rPr lang="en-GB" sz="2800" b="1" dirty="0" smtClean="0">
                <a:latin typeface="+mj-lt"/>
              </a:rPr>
              <a:t>ALL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LSes</a:t>
            </a:r>
            <a:r>
              <a:rPr lang="en-GB" sz="2800" dirty="0" smtClean="0">
                <a:latin typeface="+mj-lt"/>
              </a:rPr>
              <a:t> via post (with Thank You poster in South; 	separate letter in North) </a:t>
            </a:r>
          </a:p>
          <a:p>
            <a:pPr>
              <a:buClr>
                <a:srgbClr val="BF1E2E"/>
              </a:buClr>
              <a:buSzPct val="85000"/>
            </a:pPr>
            <a:endParaRPr lang="en-GB" sz="2800" dirty="0">
              <a:latin typeface="+mj-lt"/>
            </a:endParaRPr>
          </a:p>
          <a:p>
            <a:pPr>
              <a:buClr>
                <a:srgbClr val="BF1E2E"/>
              </a:buClr>
              <a:buSzPct val="85000"/>
            </a:pPr>
            <a:r>
              <a:rPr lang="en-GB" sz="2800" b="1" dirty="0" smtClean="0"/>
              <a:t>Email to all Parish Priests </a:t>
            </a:r>
            <a:r>
              <a:rPr lang="en-GB" sz="2800" dirty="0" smtClean="0">
                <a:latin typeface="+mj-lt"/>
              </a:rPr>
              <a:t>(17 March)</a:t>
            </a:r>
          </a:p>
          <a:p>
            <a:pPr>
              <a:buClr>
                <a:srgbClr val="BF1E2E"/>
              </a:buClr>
              <a:buSzPct val="85000"/>
            </a:pPr>
            <a:r>
              <a:rPr lang="en-GB" sz="2800" dirty="0">
                <a:solidFill>
                  <a:srgbClr val="BF1E2E"/>
                </a:solidFill>
                <a:latin typeface="+mj-lt"/>
              </a:rPr>
              <a:t>	</a:t>
            </a:r>
            <a:r>
              <a:rPr lang="en-GB" sz="2800" i="1" dirty="0" smtClean="0">
                <a:solidFill>
                  <a:srgbClr val="BF1E2E"/>
                </a:solidFill>
                <a:latin typeface="+mj-lt"/>
              </a:rPr>
              <a:t>2008 emailed; 40.2% open rate</a:t>
            </a:r>
          </a:p>
          <a:p>
            <a:pPr>
              <a:buClr>
                <a:srgbClr val="BF1E2E"/>
              </a:buClr>
              <a:buSzPct val="85000"/>
            </a:pPr>
            <a:endParaRPr lang="en-GB" sz="2800" i="1" dirty="0">
              <a:latin typeface="+mj-lt"/>
            </a:endParaRPr>
          </a:p>
          <a:p>
            <a:pPr>
              <a:buClr>
                <a:srgbClr val="BF1E2E"/>
              </a:buClr>
              <a:buSzPct val="85000"/>
            </a:pPr>
            <a:r>
              <a:rPr lang="en-GB" sz="2800" b="1" dirty="0" smtClean="0"/>
              <a:t>Email to all Supporters </a:t>
            </a:r>
            <a:r>
              <a:rPr lang="en-GB" sz="2800" dirty="0" smtClean="0">
                <a:latin typeface="+mj-lt"/>
              </a:rPr>
              <a:t>(6 April)</a:t>
            </a:r>
            <a:endParaRPr lang="en-GB" sz="2800" dirty="0">
              <a:latin typeface="+mj-lt"/>
            </a:endParaRPr>
          </a:p>
          <a:p>
            <a:pPr lvl="0">
              <a:buClr>
                <a:srgbClr val="BF1E2E"/>
              </a:buClr>
              <a:buSzPct val="85000"/>
            </a:pPr>
            <a:r>
              <a:rPr lang="en-GB" sz="2800" i="1" dirty="0">
                <a:solidFill>
                  <a:prstClr val="black"/>
                </a:solidFill>
                <a:latin typeface="Calibri Light" panose="020F0302020204030204"/>
              </a:rPr>
              <a:t>	</a:t>
            </a:r>
            <a:r>
              <a:rPr lang="en-GB" sz="2800" i="1" dirty="0" smtClean="0">
                <a:solidFill>
                  <a:srgbClr val="BF1E2E"/>
                </a:solidFill>
                <a:latin typeface="Calibri Light" panose="020F0302020204030204"/>
              </a:rPr>
              <a:t>9668 emailed; 51.8% </a:t>
            </a:r>
            <a:r>
              <a:rPr lang="en-GB" sz="2800" i="1" dirty="0">
                <a:solidFill>
                  <a:srgbClr val="BF1E2E"/>
                </a:solidFill>
                <a:latin typeface="Calibri Light" panose="020F0302020204030204"/>
              </a:rPr>
              <a:t>open rate</a:t>
            </a:r>
          </a:p>
          <a:p>
            <a:pPr>
              <a:buClr>
                <a:srgbClr val="BF1E2E"/>
              </a:buClr>
              <a:buSzPct val="85000"/>
            </a:pPr>
            <a:endParaRPr lang="en-GB" sz="28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25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48579-6D1D-44BA-B3D0-8B17E8D33DFE}"/>
              </a:ext>
            </a:extLst>
          </p:cNvPr>
          <p:cNvSpPr/>
          <p:nvPr/>
        </p:nvSpPr>
        <p:spPr>
          <a:xfrm>
            <a:off x="0" y="0"/>
            <a:ext cx="12192000" cy="498764"/>
          </a:xfrm>
          <a:prstGeom prst="rect">
            <a:avLst/>
          </a:prstGeom>
          <a:solidFill>
            <a:srgbClr val="CA1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5D5F1-F235-44C4-8C08-D95E2180E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088" y="155196"/>
            <a:ext cx="1590054" cy="737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78" y="784988"/>
            <a:ext cx="3943900" cy="5620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650" y="784988"/>
            <a:ext cx="3962953" cy="5620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3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48579-6D1D-44BA-B3D0-8B17E8D33DFE}"/>
              </a:ext>
            </a:extLst>
          </p:cNvPr>
          <p:cNvSpPr/>
          <p:nvPr/>
        </p:nvSpPr>
        <p:spPr>
          <a:xfrm>
            <a:off x="0" y="0"/>
            <a:ext cx="12192000" cy="498764"/>
          </a:xfrm>
          <a:prstGeom prst="rect">
            <a:avLst/>
          </a:prstGeom>
          <a:solidFill>
            <a:srgbClr val="CA1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5D5F1-F235-44C4-8C08-D95E2180E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088" y="155196"/>
            <a:ext cx="1590054" cy="7377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18" y="657397"/>
            <a:ext cx="4123269" cy="5813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748" y="657397"/>
            <a:ext cx="4123270" cy="5813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0438" y="1343891"/>
            <a:ext cx="1710635" cy="4789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4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1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2F0F5-E141-D643-BD1A-041C5BE5DA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F6F355-DECD-482C-9EE2-85945D4BE08B}"/>
              </a:ext>
            </a:extLst>
          </p:cNvPr>
          <p:cNvSpPr txBox="1"/>
          <p:nvPr/>
        </p:nvSpPr>
        <p:spPr>
          <a:xfrm>
            <a:off x="695177" y="4383847"/>
            <a:ext cx="73639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 smtClean="0">
                <a:solidFill>
                  <a:schemeClr val="bg1"/>
                </a:solidFill>
              </a:rPr>
              <a:t>‘Regional’ Meeting</a:t>
            </a:r>
            <a:endParaRPr lang="en-GB" sz="7200" b="1" dirty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  <a:latin typeface="+mj-lt"/>
              </a:rPr>
              <a:t>Zoom Video Conference, 23 April 2020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54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48579-6D1D-44BA-B3D0-8B17E8D33DFE}"/>
              </a:ext>
            </a:extLst>
          </p:cNvPr>
          <p:cNvSpPr/>
          <p:nvPr/>
        </p:nvSpPr>
        <p:spPr>
          <a:xfrm>
            <a:off x="0" y="0"/>
            <a:ext cx="12192000" cy="498764"/>
          </a:xfrm>
          <a:prstGeom prst="rect">
            <a:avLst/>
          </a:prstGeom>
          <a:solidFill>
            <a:srgbClr val="CA1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5D5F1-F235-44C4-8C08-D95E2180E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088" y="155196"/>
            <a:ext cx="1590054" cy="73772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877024"/>
              </p:ext>
            </p:extLst>
          </p:nvPr>
        </p:nvGraphicFramePr>
        <p:xfrm>
          <a:off x="387931" y="920634"/>
          <a:ext cx="10793735" cy="5768319"/>
        </p:xfrm>
        <a:graphic>
          <a:graphicData uri="http://schemas.openxmlformats.org/drawingml/2006/table">
            <a:tbl>
              <a:tblPr/>
              <a:tblGrid>
                <a:gridCol w="1885263">
                  <a:extLst>
                    <a:ext uri="{9D8B030D-6E8A-4147-A177-3AD203B41FA5}">
                      <a16:colId xmlns:a16="http://schemas.microsoft.com/office/drawing/2014/main" val="3280600649"/>
                    </a:ext>
                  </a:extLst>
                </a:gridCol>
                <a:gridCol w="1163781">
                  <a:extLst>
                    <a:ext uri="{9D8B030D-6E8A-4147-A177-3AD203B41FA5}">
                      <a16:colId xmlns:a16="http://schemas.microsoft.com/office/drawing/2014/main" val="3628659133"/>
                    </a:ext>
                  </a:extLst>
                </a:gridCol>
                <a:gridCol w="1149928">
                  <a:extLst>
                    <a:ext uri="{9D8B030D-6E8A-4147-A177-3AD203B41FA5}">
                      <a16:colId xmlns:a16="http://schemas.microsoft.com/office/drawing/2014/main" val="278292242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429125506"/>
                    </a:ext>
                  </a:extLst>
                </a:gridCol>
                <a:gridCol w="1233054">
                  <a:extLst>
                    <a:ext uri="{9D8B030D-6E8A-4147-A177-3AD203B41FA5}">
                      <a16:colId xmlns:a16="http://schemas.microsoft.com/office/drawing/2014/main" val="18441233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39632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1466722338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058663249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2844138659"/>
                    </a:ext>
                  </a:extLst>
                </a:gridCol>
              </a:tblGrid>
              <a:tr h="229153"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 / -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Change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668615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Arundel &amp; Brighton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165,556.00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173,873.00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162,881.00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164,287.00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157,184.00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162,867.00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5,683.00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58289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Birmingham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280,952.00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289,028.00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300,143.00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297,527.00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289,552.00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281,304.00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-£  8,248.00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-2.85%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087536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Brentwood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92,979.00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87,014.00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85,798.00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90,864.00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92,051.00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92,344.00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293.00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371817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Cardiff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96,711.00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90,748.00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95,316.00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94,768.00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86,331.00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91,261.00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4,930.00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375693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Clifton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118,407.00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125,779.00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123,376.00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122,939.00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117,214.00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114,942.00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-£  2,272.00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-1.94%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980162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East Anglia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52,017.00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49,226.00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49,334.00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59,338.00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59,579.00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60,859.00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1,280.00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978458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Hallam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46,081.00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45,153.00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46,470.00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42,681.00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42,081.00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43,046.00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965.00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43743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Hexham &amp; Newcastle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248,731.00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242,325.00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241,625.00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233,983.00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220,260.00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219,624.00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-£     636.00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-0.29%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996899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Lancaster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94,060.00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94,172.00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92,742.00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92,901.00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83,942.00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81,822.00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-£  2,120.00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-2.53%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457678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Leeds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94,266.00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106,070.00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94,874.00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93,718.00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86,358.00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81,148.00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-£  5,210.00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-6.03%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832753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Liverpool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364,242.00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353,193.00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351,162.00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332,340.00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323,822.00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314,110.00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-£  9,712.00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155433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Menevia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30,986.00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29,356.00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32,047.00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32,042.00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31,617.00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32,799.00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1,182.00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300840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Middlesbrough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75,915.00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76,973.00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75,724.00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76,170.00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73,945.00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71,839.00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-£  2,106.00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-2.85%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620789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Northampton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56,375.00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54,806.00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65,508.00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68,606.00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72,485.00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80,074.00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7,589.00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509195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Nottingham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89,788.00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97,496.00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101,924.00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105,136.00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105,157.00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99,203.00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-£  5,954.00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-5.66%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830523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Plymouth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85,293.00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86,417.00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104,617.00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85,409.00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78,060.00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85,758.00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7,698.00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657260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Portsmouth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152,508.00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149,417.00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151,870.00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152,081.00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155,523.00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153,912.00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-£  1,611.00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-1.04%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715621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Salford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285,911.00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270,997.00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271,564.00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256,311.00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249,275.00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237,753.00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-£11,522.00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-4.62%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489612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Shrewsbury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129,975.00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124,991.00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129,374.00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134,153.00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130,617.00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133,031.00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2,414.00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731327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Southwark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203,451.00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208,325.00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204,869.00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209,562.00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197,982.00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198,766.00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784.00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293364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Westminster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201,703.00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208,968.00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219,575.00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242,722.00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199,284.00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179,420.00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-£19,864.00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-9.97%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338402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Wrexham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24,703.00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22,511.00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22,021.00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21,794.00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25,839.00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27,224.00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1,385.00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183491"/>
                  </a:ext>
                </a:extLst>
              </a:tr>
              <a:tr h="268647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Anonymous/Other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24,698.00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  7,978.00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16,717.00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19,302.00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15,538.00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   25,298.00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9,760.00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747879"/>
                  </a:ext>
                </a:extLst>
              </a:tr>
              <a:tr h="229153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£ 3,015,308.00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£ 2,994,816.00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£ 3,039,531.00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£ 3,028,634.00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£ 2,893,696.00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£ 2,868,404.00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-£25,292.00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-0.87%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766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48579-6D1D-44BA-B3D0-8B17E8D33DFE}"/>
              </a:ext>
            </a:extLst>
          </p:cNvPr>
          <p:cNvSpPr/>
          <p:nvPr/>
        </p:nvSpPr>
        <p:spPr>
          <a:xfrm>
            <a:off x="0" y="0"/>
            <a:ext cx="12192000" cy="498764"/>
          </a:xfrm>
          <a:prstGeom prst="rect">
            <a:avLst/>
          </a:prstGeom>
          <a:solidFill>
            <a:srgbClr val="CA1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5D5F1-F235-44C4-8C08-D95E2180EC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088" y="155196"/>
            <a:ext cx="1590054" cy="73772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184374"/>
              </p:ext>
            </p:extLst>
          </p:nvPr>
        </p:nvGraphicFramePr>
        <p:xfrm>
          <a:off x="429489" y="2437480"/>
          <a:ext cx="11236037" cy="1857428"/>
        </p:xfrm>
        <a:graphic>
          <a:graphicData uri="http://schemas.openxmlformats.org/drawingml/2006/table">
            <a:tbl>
              <a:tblPr/>
              <a:tblGrid>
                <a:gridCol w="1777363">
                  <a:extLst>
                    <a:ext uri="{9D8B030D-6E8A-4147-A177-3AD203B41FA5}">
                      <a16:colId xmlns:a16="http://schemas.microsoft.com/office/drawing/2014/main" val="1727265198"/>
                    </a:ext>
                  </a:extLst>
                </a:gridCol>
                <a:gridCol w="1282794">
                  <a:extLst>
                    <a:ext uri="{9D8B030D-6E8A-4147-A177-3AD203B41FA5}">
                      <a16:colId xmlns:a16="http://schemas.microsoft.com/office/drawing/2014/main" val="579250051"/>
                    </a:ext>
                  </a:extLst>
                </a:gridCol>
                <a:gridCol w="1282794">
                  <a:extLst>
                    <a:ext uri="{9D8B030D-6E8A-4147-A177-3AD203B41FA5}">
                      <a16:colId xmlns:a16="http://schemas.microsoft.com/office/drawing/2014/main" val="986582244"/>
                    </a:ext>
                  </a:extLst>
                </a:gridCol>
                <a:gridCol w="1282794">
                  <a:extLst>
                    <a:ext uri="{9D8B030D-6E8A-4147-A177-3AD203B41FA5}">
                      <a16:colId xmlns:a16="http://schemas.microsoft.com/office/drawing/2014/main" val="2747975169"/>
                    </a:ext>
                  </a:extLst>
                </a:gridCol>
                <a:gridCol w="1282794">
                  <a:extLst>
                    <a:ext uri="{9D8B030D-6E8A-4147-A177-3AD203B41FA5}">
                      <a16:colId xmlns:a16="http://schemas.microsoft.com/office/drawing/2014/main" val="1309462709"/>
                    </a:ext>
                  </a:extLst>
                </a:gridCol>
                <a:gridCol w="1282794">
                  <a:extLst>
                    <a:ext uri="{9D8B030D-6E8A-4147-A177-3AD203B41FA5}">
                      <a16:colId xmlns:a16="http://schemas.microsoft.com/office/drawing/2014/main" val="1658572058"/>
                    </a:ext>
                  </a:extLst>
                </a:gridCol>
                <a:gridCol w="1282794">
                  <a:extLst>
                    <a:ext uri="{9D8B030D-6E8A-4147-A177-3AD203B41FA5}">
                      <a16:colId xmlns:a16="http://schemas.microsoft.com/office/drawing/2014/main" val="284534567"/>
                    </a:ext>
                  </a:extLst>
                </a:gridCol>
                <a:gridCol w="1035508">
                  <a:extLst>
                    <a:ext uri="{9D8B030D-6E8A-4147-A177-3AD203B41FA5}">
                      <a16:colId xmlns:a16="http://schemas.microsoft.com/office/drawing/2014/main" val="797084012"/>
                    </a:ext>
                  </a:extLst>
                </a:gridCol>
                <a:gridCol w="726402">
                  <a:extLst>
                    <a:ext uri="{9D8B030D-6E8A-4147-A177-3AD203B41FA5}">
                      <a16:colId xmlns:a16="http://schemas.microsoft.com/office/drawing/2014/main" val="2743548549"/>
                    </a:ext>
                  </a:extLst>
                </a:gridCol>
              </a:tblGrid>
              <a:tr h="464357">
                <a:tc>
                  <a:txBody>
                    <a:bodyPr/>
                    <a:lstStyle/>
                    <a:p>
                      <a:pPr algn="l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1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1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1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1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1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1E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 / 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947620"/>
                  </a:ext>
                </a:extLst>
              </a:tr>
              <a:tr h="4643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Southern Diocese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£ 1,806,102.00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£ 1,805,933.00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£ 1,865,370.00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£ 1,900,530.00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£ 1,814,013.00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£ 1,819,062.00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  5,049.00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993042"/>
                  </a:ext>
                </a:extLst>
              </a:tr>
              <a:tr h="4643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Northern Diocese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£ 1,209,206.00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£ 1,188,883.00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£ 1,174,161.00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£ 1,128,104.00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£ 1,079,683.00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£ 1,049,342.00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-£30,341.00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-2.81%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074454"/>
                  </a:ext>
                </a:extLst>
              </a:tr>
              <a:tr h="4643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£ 3,015,308.00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£ 2,994,816.00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£ 3,039,531.00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£ 3,028,634.00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£ 2,893,696.00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£ 2,868,404.00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-£25,292.00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-0.87%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426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2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973</Words>
  <Application>Microsoft Office PowerPoint</Application>
  <PresentationFormat>Widescreen</PresentationFormat>
  <Paragraphs>375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Missio Guest</dc:creator>
  <cp:lastModifiedBy>Missio Guest</cp:lastModifiedBy>
  <cp:revision>21</cp:revision>
  <dcterms:created xsi:type="dcterms:W3CDTF">2020-04-20T08:45:36Z</dcterms:created>
  <dcterms:modified xsi:type="dcterms:W3CDTF">2020-04-22T16:03:40Z</dcterms:modified>
</cp:coreProperties>
</file>