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7" r:id="rId4"/>
    <p:sldId id="258" r:id="rId5"/>
    <p:sldId id="270" r:id="rId6"/>
    <p:sldId id="260" r:id="rId7"/>
    <p:sldId id="261" r:id="rId8"/>
    <p:sldId id="262" r:id="rId9"/>
    <p:sldId id="263" r:id="rId10"/>
    <p:sldId id="264" r:id="rId11"/>
    <p:sldId id="265" r:id="rId12"/>
    <p:sldId id="266" r:id="rId13"/>
    <p:sldId id="267" r:id="rId14"/>
    <p:sldId id="268" r:id="rId15"/>
    <p:sldId id="269" r:id="rId16"/>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9" d="100"/>
          <a:sy n="69" d="100"/>
        </p:scale>
        <p:origin x="1110"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B193DE-0DE8-4A21-AFE1-A9ED7922E431}"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92810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193DE-0DE8-4A21-AFE1-A9ED7922E431}"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13227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193DE-0DE8-4A21-AFE1-A9ED7922E431}"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83448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193DE-0DE8-4A21-AFE1-A9ED7922E431}"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272475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B193DE-0DE8-4A21-AFE1-A9ED7922E431}"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151310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193DE-0DE8-4A21-AFE1-A9ED7922E431}"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385581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B193DE-0DE8-4A21-AFE1-A9ED7922E431}" type="datetimeFigureOut">
              <a:rPr lang="en-GB" smtClean="0"/>
              <a:t>11/02/2019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1681945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193DE-0DE8-4A21-AFE1-A9ED7922E431}" type="datetimeFigureOut">
              <a:rPr lang="en-GB" smtClean="0"/>
              <a:t>11/02/2019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24072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193DE-0DE8-4A21-AFE1-A9ED7922E431}" type="datetimeFigureOut">
              <a:rPr lang="en-GB" smtClean="0"/>
              <a:t>11/02/2019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77374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B193DE-0DE8-4A21-AFE1-A9ED7922E431}"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380610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B193DE-0DE8-4A21-AFE1-A9ED7922E431}"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351A8-52C2-4FED-8F6E-C185AF672818}" type="slidenum">
              <a:rPr lang="en-GB" smtClean="0"/>
              <a:t>‹#›</a:t>
            </a:fld>
            <a:endParaRPr lang="en-GB"/>
          </a:p>
        </p:txBody>
      </p:sp>
    </p:spTree>
    <p:extLst>
      <p:ext uri="{BB962C8B-B14F-4D97-AF65-F5344CB8AC3E}">
        <p14:creationId xmlns:p14="http://schemas.microsoft.com/office/powerpoint/2010/main" val="225480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193DE-0DE8-4A21-AFE1-A9ED7922E431}" type="datetimeFigureOut">
              <a:rPr lang="en-GB" smtClean="0"/>
              <a:t>11/02/2019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351A8-52C2-4FED-8F6E-C185AF672818}" type="slidenum">
              <a:rPr lang="en-GB" smtClean="0"/>
              <a:t>‹#›</a:t>
            </a:fld>
            <a:endParaRPr lang="en-GB"/>
          </a:p>
        </p:txBody>
      </p:sp>
    </p:spTree>
    <p:extLst>
      <p:ext uri="{BB962C8B-B14F-4D97-AF65-F5344CB8AC3E}">
        <p14:creationId xmlns:p14="http://schemas.microsoft.com/office/powerpoint/2010/main" val="972850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Profiles\claire.colleran\Pictures\Missio Logo.png"/>
          <p:cNvPicPr/>
          <p:nvPr/>
        </p:nvPicPr>
        <p:blipFill>
          <a:blip r:embed="rId2">
            <a:extLst>
              <a:ext uri="{28A0092B-C50C-407E-A947-70E740481C1C}">
                <a14:useLocalDpi xmlns:a14="http://schemas.microsoft.com/office/drawing/2010/main" val="0"/>
              </a:ext>
            </a:extLst>
          </a:blip>
          <a:srcRect/>
          <a:stretch>
            <a:fillRect/>
          </a:stretch>
        </p:blipFill>
        <p:spPr bwMode="auto">
          <a:xfrm>
            <a:off x="7827819" y="325342"/>
            <a:ext cx="1797366" cy="1351058"/>
          </a:xfrm>
          <a:prstGeom prst="rect">
            <a:avLst/>
          </a:prstGeom>
          <a:noFill/>
          <a:ln>
            <a:noFill/>
          </a:ln>
        </p:spPr>
      </p:pic>
      <p:sp>
        <p:nvSpPr>
          <p:cNvPr id="3" name="TextBox 2">
            <a:extLst>
              <a:ext uri="{FF2B5EF4-FFF2-40B4-BE49-F238E27FC236}">
                <a16:creationId xmlns:a16="http://schemas.microsoft.com/office/drawing/2014/main" id="{639F97A5-8BF0-4AB4-8770-5ACBDFE28EFC}"/>
              </a:ext>
            </a:extLst>
          </p:cNvPr>
          <p:cNvSpPr txBox="1"/>
          <p:nvPr/>
        </p:nvSpPr>
        <p:spPr>
          <a:xfrm>
            <a:off x="595746" y="525993"/>
            <a:ext cx="6968836" cy="5847755"/>
          </a:xfrm>
          <a:prstGeom prst="rect">
            <a:avLst/>
          </a:prstGeom>
          <a:noFill/>
        </p:spPr>
        <p:txBody>
          <a:bodyPr wrap="square" rtlCol="0">
            <a:spAutoFit/>
          </a:bodyPr>
          <a:lstStyle/>
          <a:p>
            <a:r>
              <a:rPr lang="en-GB" sz="1600" b="1" dirty="0">
                <a:solidFill>
                  <a:schemeClr val="tx1">
                    <a:lumMod val="65000"/>
                    <a:lumOff val="35000"/>
                  </a:schemeClr>
                </a:solidFill>
              </a:rPr>
              <a:t>Stations of the Cross – Leader’s Notes</a:t>
            </a:r>
          </a:p>
          <a:p>
            <a:endParaRPr lang="en-GB" sz="1600" dirty="0">
              <a:solidFill>
                <a:schemeClr val="tx1">
                  <a:lumMod val="65000"/>
                  <a:lumOff val="35000"/>
                </a:schemeClr>
              </a:solidFill>
            </a:endParaRPr>
          </a:p>
          <a:p>
            <a:pPr>
              <a:lnSpc>
                <a:spcPct val="150000"/>
              </a:lnSpc>
            </a:pPr>
            <a:r>
              <a:rPr lang="en-GB" sz="1400" dirty="0">
                <a:solidFill>
                  <a:schemeClr val="tx1">
                    <a:lumMod val="65000"/>
                    <a:lumOff val="35000"/>
                  </a:schemeClr>
                </a:solidFill>
                <a:latin typeface="+mj-lt"/>
              </a:rPr>
              <a:t>The Stations of the Cross is a centuries-old form of prayer used traditionally in Lent. Comprising of 14 stations, each depict a moment leading up to Jesus’ crucifixion.  By journeying through the stations we walk with Jesus in his final hours on earth. Praying the Station of the Cross is a powerful way to identify Christ’s suffering with our own and that of the world. </a:t>
            </a:r>
          </a:p>
          <a:p>
            <a:pPr>
              <a:lnSpc>
                <a:spcPct val="150000"/>
              </a:lnSpc>
            </a:pPr>
            <a:r>
              <a:rPr lang="en-GB" sz="1400" dirty="0">
                <a:solidFill>
                  <a:schemeClr val="tx1">
                    <a:lumMod val="65000"/>
                    <a:lumOff val="35000"/>
                  </a:schemeClr>
                </a:solidFill>
                <a:latin typeface="+mj-lt"/>
              </a:rPr>
              <a:t>They may be used in one of three ways as follows:</a:t>
            </a:r>
          </a:p>
          <a:p>
            <a:pPr>
              <a:lnSpc>
                <a:spcPct val="150000"/>
              </a:lnSpc>
            </a:pPr>
            <a:endParaRPr lang="en-GB" sz="1000" dirty="0">
              <a:solidFill>
                <a:schemeClr val="tx1">
                  <a:lumMod val="65000"/>
                  <a:lumOff val="35000"/>
                </a:schemeClr>
              </a:solidFill>
              <a:latin typeface="+mj-lt"/>
            </a:endParaRPr>
          </a:p>
          <a:p>
            <a:pPr lvl="0">
              <a:lnSpc>
                <a:spcPct val="150000"/>
              </a:lnSpc>
            </a:pPr>
            <a:r>
              <a:rPr lang="en-GB" sz="1400" dirty="0">
                <a:solidFill>
                  <a:schemeClr val="tx1">
                    <a:lumMod val="65000"/>
                    <a:lumOff val="35000"/>
                  </a:schemeClr>
                </a:solidFill>
                <a:latin typeface="+mj-lt"/>
              </a:rPr>
              <a:t>A PowerPoint liturgy. If doing so, you may wish to employ the traditional opening prayer and response. This prayer and response is said at the start of each station:</a:t>
            </a:r>
          </a:p>
          <a:p>
            <a:pPr>
              <a:lnSpc>
                <a:spcPct val="150000"/>
              </a:lnSpc>
            </a:pPr>
            <a:r>
              <a:rPr lang="en-GB" sz="1400" b="1" dirty="0">
                <a:solidFill>
                  <a:schemeClr val="tx1">
                    <a:lumMod val="65000"/>
                    <a:lumOff val="35000"/>
                  </a:schemeClr>
                </a:solidFill>
                <a:latin typeface="+mj-lt"/>
              </a:rPr>
              <a:t>Leader: </a:t>
            </a:r>
            <a:r>
              <a:rPr lang="en-GB" sz="1400" dirty="0">
                <a:solidFill>
                  <a:schemeClr val="tx1">
                    <a:lumMod val="65000"/>
                    <a:lumOff val="35000"/>
                  </a:schemeClr>
                </a:solidFill>
                <a:latin typeface="+mj-lt"/>
              </a:rPr>
              <a:t>We adore You, O Christ, and bless You.</a:t>
            </a:r>
          </a:p>
          <a:p>
            <a:pPr>
              <a:lnSpc>
                <a:spcPct val="150000"/>
              </a:lnSpc>
            </a:pPr>
            <a:r>
              <a:rPr lang="en-GB" sz="1400" b="1" dirty="0">
                <a:solidFill>
                  <a:schemeClr val="tx1">
                    <a:lumMod val="65000"/>
                    <a:lumOff val="35000"/>
                  </a:schemeClr>
                </a:solidFill>
                <a:latin typeface="+mj-lt"/>
              </a:rPr>
              <a:t>All: </a:t>
            </a:r>
            <a:r>
              <a:rPr lang="en-GB" sz="1400" dirty="0">
                <a:solidFill>
                  <a:schemeClr val="tx1">
                    <a:lumMod val="65000"/>
                    <a:lumOff val="35000"/>
                  </a:schemeClr>
                </a:solidFill>
                <a:latin typeface="+mj-lt"/>
              </a:rPr>
              <a:t>Because by Your holy cross You have redeemed the world. </a:t>
            </a:r>
          </a:p>
          <a:p>
            <a:pPr>
              <a:lnSpc>
                <a:spcPct val="150000"/>
              </a:lnSpc>
            </a:pPr>
            <a:endParaRPr lang="en-GB" sz="1000" dirty="0">
              <a:solidFill>
                <a:schemeClr val="tx1">
                  <a:lumMod val="65000"/>
                  <a:lumOff val="35000"/>
                </a:schemeClr>
              </a:solidFill>
              <a:latin typeface="+mj-lt"/>
            </a:endParaRPr>
          </a:p>
          <a:p>
            <a:pPr lvl="0">
              <a:lnSpc>
                <a:spcPct val="150000"/>
              </a:lnSpc>
            </a:pPr>
            <a:r>
              <a:rPr lang="en-GB" sz="1400" dirty="0">
                <a:solidFill>
                  <a:schemeClr val="tx1">
                    <a:lumMod val="65000"/>
                    <a:lumOff val="35000"/>
                  </a:schemeClr>
                </a:solidFill>
                <a:latin typeface="+mj-lt"/>
              </a:rPr>
              <a:t>If limitations on time and space make praying the stations difficult they may be printed and situated at various points around your school/college.</a:t>
            </a:r>
          </a:p>
          <a:p>
            <a:pPr>
              <a:lnSpc>
                <a:spcPct val="150000"/>
              </a:lnSpc>
            </a:pPr>
            <a:endParaRPr lang="en-GB" sz="1000" dirty="0">
              <a:solidFill>
                <a:schemeClr val="tx1">
                  <a:lumMod val="65000"/>
                  <a:lumOff val="35000"/>
                </a:schemeClr>
              </a:solidFill>
              <a:latin typeface="+mj-lt"/>
            </a:endParaRPr>
          </a:p>
          <a:p>
            <a:pPr>
              <a:lnSpc>
                <a:spcPct val="150000"/>
              </a:lnSpc>
            </a:pPr>
            <a:r>
              <a:rPr lang="en-GB" sz="1400" dirty="0">
                <a:solidFill>
                  <a:schemeClr val="tx1">
                    <a:lumMod val="65000"/>
                    <a:lumOff val="35000"/>
                  </a:schemeClr>
                </a:solidFill>
                <a:latin typeface="+mj-lt"/>
              </a:rPr>
              <a:t>You may wish to do both so that the stations are seen by students during Lent  and used as a reflection in Holy Week.</a:t>
            </a:r>
          </a:p>
          <a:p>
            <a:endParaRPr lang="en-GB" dirty="0"/>
          </a:p>
        </p:txBody>
      </p:sp>
    </p:spTree>
    <p:extLst>
      <p:ext uri="{BB962C8B-B14F-4D97-AF65-F5344CB8AC3E}">
        <p14:creationId xmlns:p14="http://schemas.microsoft.com/office/powerpoint/2010/main" val="290316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250335" cy="6217087"/>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Ninth Station: Jesus falls a third time</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‘Our enemies have no reason to gloat over us. We have fallen, but we will rise again. We are in darkness now, but the Lord will give us light.’ </a:t>
            </a:r>
            <a:r>
              <a:rPr lang="en-GB" sz="800" i="1" dirty="0">
                <a:solidFill>
                  <a:schemeClr val="tx1">
                    <a:lumMod val="65000"/>
                    <a:lumOff val="35000"/>
                  </a:schemeClr>
                </a:solidFill>
              </a:rPr>
              <a:t>Micah 7:8</a:t>
            </a:r>
          </a:p>
          <a:p>
            <a:endParaRPr lang="en-GB" sz="2000" i="1" dirty="0">
              <a:solidFill>
                <a:schemeClr val="tx1">
                  <a:lumMod val="65000"/>
                  <a:lumOff val="35000"/>
                </a:schemeClr>
              </a:solidFill>
            </a:endParaRPr>
          </a:p>
          <a:p>
            <a:r>
              <a:rPr lang="en-GB" sz="1400" dirty="0">
                <a:solidFill>
                  <a:schemeClr val="tx1">
                    <a:lumMod val="65000"/>
                    <a:lumOff val="35000"/>
                  </a:schemeClr>
                </a:solidFill>
              </a:rPr>
              <a:t>Jesus has almost reached the end. By his third fall many will have considered him a failure. How could someone who performed miracles and awed thousands now look so weak and hopeless?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The world has always prized successful people, but the lesson of the cross shows me that it is human to fail. With God however, I can’t stay down. He lets my failures teach me to be humble, resilient and forgiving, not just of my own errors but those of others too.   </a:t>
            </a:r>
            <a:endParaRPr lang="en-GB" sz="1400" b="1" dirty="0">
              <a:solidFill>
                <a:schemeClr val="tx1">
                  <a:lumMod val="65000"/>
                  <a:lumOff val="35000"/>
                </a:schemeClr>
              </a:solidFill>
            </a:endParaRP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there are so many reasons</a:t>
            </a:r>
          </a:p>
          <a:p>
            <a:r>
              <a:rPr lang="en-GB" sz="1400" dirty="0">
                <a:solidFill>
                  <a:schemeClr val="tx1">
                    <a:lumMod val="65000"/>
                    <a:lumOff val="35000"/>
                  </a:schemeClr>
                </a:solidFill>
              </a:rPr>
              <a:t>as to why we fail. Lack of effort,</a:t>
            </a:r>
          </a:p>
          <a:p>
            <a:r>
              <a:rPr lang="en-GB" sz="1400" dirty="0">
                <a:solidFill>
                  <a:schemeClr val="tx1">
                    <a:lumMod val="65000"/>
                    <a:lumOff val="35000"/>
                  </a:schemeClr>
                </a:solidFill>
              </a:rPr>
              <a:t>lack of support, lack of belief. </a:t>
            </a:r>
          </a:p>
          <a:p>
            <a:r>
              <a:rPr lang="en-GB" sz="1400" dirty="0">
                <a:solidFill>
                  <a:schemeClr val="tx1">
                    <a:lumMod val="65000"/>
                    <a:lumOff val="35000"/>
                  </a:schemeClr>
                </a:solidFill>
              </a:rPr>
              <a:t>Help me to give witness to the truth,</a:t>
            </a:r>
          </a:p>
          <a:p>
            <a:r>
              <a:rPr lang="en-GB" sz="1400" dirty="0">
                <a:solidFill>
                  <a:schemeClr val="tx1">
                    <a:lumMod val="65000"/>
                    <a:lumOff val="35000"/>
                  </a:schemeClr>
                </a:solidFill>
              </a:rPr>
              <a:t>that with You there are always fresh starts.</a:t>
            </a:r>
          </a:p>
          <a:p>
            <a:r>
              <a:rPr lang="en-GB" sz="1400" dirty="0">
                <a:solidFill>
                  <a:schemeClr val="tx1">
                    <a:lumMod val="65000"/>
                    <a:lumOff val="35000"/>
                  </a:schemeClr>
                </a:solidFill>
              </a:rPr>
              <a:t> </a:t>
            </a:r>
          </a:p>
          <a:p>
            <a:endParaRPr lang="en-GB" sz="1400" dirty="0">
              <a:solidFill>
                <a:schemeClr val="tx1">
                  <a:lumMod val="65000"/>
                  <a:lumOff val="35000"/>
                </a:schemeClr>
              </a:solidFill>
            </a:endParaRPr>
          </a:p>
        </p:txBody>
      </p:sp>
      <p:sp>
        <p:nvSpPr>
          <p:cNvPr id="5" name="TextBox 4"/>
          <p:cNvSpPr txBox="1"/>
          <p:nvPr/>
        </p:nvSpPr>
        <p:spPr>
          <a:xfrm>
            <a:off x="352299" y="6036616"/>
            <a:ext cx="5323502" cy="507831"/>
          </a:xfrm>
          <a:prstGeom prst="rect">
            <a:avLst/>
          </a:prstGeom>
          <a:noFill/>
        </p:spPr>
        <p:txBody>
          <a:bodyPr wrap="square" rtlCol="0">
            <a:spAutoFit/>
          </a:bodyPr>
          <a:lstStyle/>
          <a:p>
            <a:pPr algn="r"/>
            <a:r>
              <a:rPr lang="en-GB" sz="900" dirty="0">
                <a:solidFill>
                  <a:schemeClr val="tx1">
                    <a:lumMod val="65000"/>
                    <a:lumOff val="35000"/>
                  </a:schemeClr>
                </a:solidFill>
              </a:rPr>
              <a:t>The Cardinal Maurice </a:t>
            </a:r>
            <a:r>
              <a:rPr lang="en-GB" sz="900" dirty="0" err="1">
                <a:solidFill>
                  <a:schemeClr val="tx1">
                    <a:lumMod val="65000"/>
                    <a:lumOff val="35000"/>
                  </a:schemeClr>
                </a:solidFill>
              </a:rPr>
              <a:t>Otunga</a:t>
            </a:r>
            <a:r>
              <a:rPr lang="en-GB" sz="900" dirty="0">
                <a:solidFill>
                  <a:schemeClr val="tx1">
                    <a:lumMod val="65000"/>
                    <a:lumOff val="35000"/>
                  </a:schemeClr>
                </a:solidFill>
              </a:rPr>
              <a:t> Empowerment Centre, is a  residential centre backed by </a:t>
            </a:r>
            <a:r>
              <a:rPr lang="en-GB" sz="900" dirty="0" err="1">
                <a:solidFill>
                  <a:schemeClr val="tx1">
                    <a:lumMod val="65000"/>
                    <a:lumOff val="35000"/>
                  </a:schemeClr>
                </a:solidFill>
              </a:rPr>
              <a:t>Missio</a:t>
            </a:r>
            <a:r>
              <a:rPr lang="en-GB" sz="900" dirty="0">
                <a:solidFill>
                  <a:schemeClr val="tx1">
                    <a:lumMod val="65000"/>
                    <a:lumOff val="35000"/>
                  </a:schemeClr>
                </a:solidFill>
              </a:rPr>
              <a:t> supporters, It provides rehabilitation, education and training for young women rescued from Nairobi's slums.</a:t>
            </a:r>
          </a:p>
          <a:p>
            <a:pPr algn="r"/>
            <a:endParaRPr lang="en-GB" sz="900" dirty="0">
              <a:solidFill>
                <a:schemeClr val="tx1">
                  <a:lumMod val="65000"/>
                  <a:lumOff val="35000"/>
                </a:schemeClr>
              </a:solidFill>
            </a:endParaRPr>
          </a:p>
        </p:txBody>
      </p:sp>
      <p:sp>
        <p:nvSpPr>
          <p:cNvPr id="8" name="Rectangle 7"/>
          <p:cNvSpPr/>
          <p:nvPr/>
        </p:nvSpPr>
        <p:spPr>
          <a:xfrm>
            <a:off x="5843332" y="6105866"/>
            <a:ext cx="3671156" cy="230832"/>
          </a:xfrm>
          <a:prstGeom prst="rect">
            <a:avLst/>
          </a:prstGeom>
          <a:solidFill>
            <a:schemeClr val="bg1">
              <a:lumMod val="65000"/>
            </a:schemeClr>
          </a:solidFill>
        </p:spPr>
        <p:txBody>
          <a:bodyPr wrap="square">
            <a:spAutoFit/>
          </a:bodyPr>
          <a:lstStyle/>
          <a:p>
            <a:pPr algn="r"/>
            <a:r>
              <a:rPr lang="en-GB" sz="900" dirty="0">
                <a:solidFill>
                  <a:schemeClr val="bg1"/>
                </a:solidFill>
              </a:rPr>
              <a:t>Residents at Cardinal Maurice </a:t>
            </a:r>
            <a:r>
              <a:rPr lang="en-GB" sz="900" dirty="0" err="1">
                <a:solidFill>
                  <a:schemeClr val="bg1"/>
                </a:solidFill>
              </a:rPr>
              <a:t>Otunga</a:t>
            </a:r>
            <a:r>
              <a:rPr lang="en-GB" sz="900" dirty="0">
                <a:solidFill>
                  <a:schemeClr val="bg1"/>
                </a:solidFill>
              </a:rPr>
              <a:t> Girls Empowerment Centre,  Kenya </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620356"/>
            <a:ext cx="1386507" cy="955054"/>
          </a:xfrm>
          <a:prstGeom prst="rect">
            <a:avLst/>
          </a:prstGeom>
          <a:noFill/>
          <a:ln>
            <a:no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43332" y="420414"/>
            <a:ext cx="3671156" cy="5685452"/>
          </a:xfrm>
          <a:prstGeom prst="rect">
            <a:avLst/>
          </a:prstGeom>
        </p:spPr>
      </p:pic>
    </p:spTree>
    <p:extLst>
      <p:ext uri="{BB962C8B-B14F-4D97-AF65-F5344CB8AC3E}">
        <p14:creationId xmlns:p14="http://schemas.microsoft.com/office/powerpoint/2010/main" val="233754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360286" cy="6217087"/>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Tenth Station: Jesus is stripped</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‘The soldiers took Jesus to a place called Golgotha, which means “The Place of the Skull”… and divided his clothes among themselves, throwing dice to see who would get which piece of clothing.’ </a:t>
            </a:r>
            <a:r>
              <a:rPr lang="en-GB" sz="800" i="1" dirty="0">
                <a:solidFill>
                  <a:schemeClr val="tx1">
                    <a:lumMod val="65000"/>
                    <a:lumOff val="35000"/>
                  </a:schemeClr>
                </a:solidFill>
              </a:rPr>
              <a:t>Mark 15:22-24</a:t>
            </a:r>
          </a:p>
          <a:p>
            <a:endParaRPr lang="en-GB" sz="2000" i="1" dirty="0">
              <a:solidFill>
                <a:schemeClr val="tx1">
                  <a:lumMod val="65000"/>
                  <a:lumOff val="35000"/>
                </a:schemeClr>
              </a:solidFill>
            </a:endParaRPr>
          </a:p>
          <a:p>
            <a:r>
              <a:rPr lang="en-GB" sz="1400" dirty="0">
                <a:solidFill>
                  <a:schemeClr val="tx1">
                    <a:lumMod val="65000"/>
                    <a:lumOff val="35000"/>
                  </a:schemeClr>
                </a:solidFill>
              </a:rPr>
              <a:t>After falling under the weight of carrying a criminal’s cross, being jeered at and considered a failure, Jesus’ dignity is now stripped away further as the soldiers take his clothes and leave him naked.</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 know I am made in the image of God and  that I  have an inbuilt dignity that deserves the upmost respect.  Sometimes I don’t act in a way that is worthy of this - when I don’t respect myself  by my words and actions  or when I fail to acknowledge that others have their God-given dignity too. </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open my eyes and my heart,</a:t>
            </a:r>
          </a:p>
          <a:p>
            <a:r>
              <a:rPr lang="en-GB" sz="1400" dirty="0">
                <a:solidFill>
                  <a:schemeClr val="tx1">
                    <a:lumMod val="65000"/>
                    <a:lumOff val="35000"/>
                  </a:schemeClr>
                </a:solidFill>
              </a:rPr>
              <a:t>that I can see your image in all around me. </a:t>
            </a:r>
          </a:p>
          <a:p>
            <a:r>
              <a:rPr lang="en-GB" sz="1400" dirty="0">
                <a:solidFill>
                  <a:schemeClr val="tx1">
                    <a:lumMod val="65000"/>
                    <a:lumOff val="35000"/>
                  </a:schemeClr>
                </a:solidFill>
              </a:rPr>
              <a:t>Give me the courage to stand up </a:t>
            </a:r>
          </a:p>
          <a:p>
            <a:r>
              <a:rPr lang="en-GB" sz="1400" dirty="0">
                <a:solidFill>
                  <a:schemeClr val="tx1">
                    <a:lumMod val="65000"/>
                    <a:lumOff val="35000"/>
                  </a:schemeClr>
                </a:solidFill>
              </a:rPr>
              <a:t>for the dignity of every person,</a:t>
            </a:r>
          </a:p>
          <a:p>
            <a:r>
              <a:rPr lang="en-GB" sz="1400" dirty="0">
                <a:solidFill>
                  <a:schemeClr val="tx1">
                    <a:lumMod val="65000"/>
                    <a:lumOff val="35000"/>
                  </a:schemeClr>
                </a:solidFill>
              </a:rPr>
              <a:t>including myself. </a:t>
            </a:r>
          </a:p>
          <a:p>
            <a:r>
              <a:rPr lang="en-GB" sz="1400" dirty="0">
                <a:solidFill>
                  <a:schemeClr val="tx1">
                    <a:lumMod val="65000"/>
                    <a:lumOff val="35000"/>
                  </a:schemeClr>
                </a:solidFill>
              </a:rPr>
              <a:t> </a:t>
            </a:r>
          </a:p>
          <a:p>
            <a:endParaRPr lang="en-GB" sz="1400" dirty="0">
              <a:solidFill>
                <a:schemeClr val="tx1">
                  <a:lumMod val="65000"/>
                  <a:lumOff val="35000"/>
                </a:schemeClr>
              </a:solidFill>
            </a:endParaRPr>
          </a:p>
        </p:txBody>
      </p:sp>
      <p:sp>
        <p:nvSpPr>
          <p:cNvPr id="5" name="TextBox 4"/>
          <p:cNvSpPr txBox="1"/>
          <p:nvPr/>
        </p:nvSpPr>
        <p:spPr>
          <a:xfrm>
            <a:off x="425667" y="5990450"/>
            <a:ext cx="5414024" cy="369332"/>
          </a:xfrm>
          <a:prstGeom prst="rect">
            <a:avLst/>
          </a:prstGeom>
          <a:noFill/>
        </p:spPr>
        <p:txBody>
          <a:bodyPr wrap="square" rtlCol="0">
            <a:spAutoFit/>
          </a:bodyPr>
          <a:lstStyle/>
          <a:p>
            <a:pPr algn="r"/>
            <a:r>
              <a:rPr lang="en-GB" sz="900" dirty="0" err="1">
                <a:solidFill>
                  <a:schemeClr val="tx1">
                    <a:lumMod val="65000"/>
                    <a:lumOff val="35000"/>
                  </a:schemeClr>
                </a:solidFill>
              </a:rPr>
              <a:t>Sr</a:t>
            </a:r>
            <a:r>
              <a:rPr lang="en-GB" sz="900" dirty="0">
                <a:solidFill>
                  <a:schemeClr val="tx1">
                    <a:lumMod val="65000"/>
                    <a:lumOff val="35000"/>
                  </a:schemeClr>
                </a:solidFill>
              </a:rPr>
              <a:t> </a:t>
            </a:r>
            <a:r>
              <a:rPr lang="en-GB" sz="900" dirty="0" err="1">
                <a:solidFill>
                  <a:schemeClr val="tx1">
                    <a:lumMod val="65000"/>
                    <a:lumOff val="35000"/>
                  </a:schemeClr>
                </a:solidFill>
              </a:rPr>
              <a:t>Eulie</a:t>
            </a:r>
            <a:r>
              <a:rPr lang="en-GB" sz="900" dirty="0">
                <a:solidFill>
                  <a:schemeClr val="tx1">
                    <a:lumMod val="65000"/>
                    <a:lumOff val="35000"/>
                  </a:schemeClr>
                </a:solidFill>
              </a:rPr>
              <a:t> strives to uphold the dignity of all she serves through her work educating Cambodia’s poor children and supporting their families. </a:t>
            </a:r>
            <a:r>
              <a:rPr lang="en-GB" sz="900" dirty="0" err="1">
                <a:solidFill>
                  <a:schemeClr val="tx1">
                    <a:lumMod val="65000"/>
                    <a:lumOff val="35000"/>
                  </a:schemeClr>
                </a:solidFill>
              </a:rPr>
              <a:t>Missio’s</a:t>
            </a:r>
            <a:r>
              <a:rPr lang="en-GB" sz="900" dirty="0">
                <a:solidFill>
                  <a:schemeClr val="tx1">
                    <a:lumMod val="65000"/>
                    <a:lumOff val="35000"/>
                  </a:schemeClr>
                </a:solidFill>
              </a:rPr>
              <a:t> supporters help finance </a:t>
            </a:r>
            <a:r>
              <a:rPr lang="en-GB" sz="900" dirty="0" err="1">
                <a:solidFill>
                  <a:schemeClr val="tx1">
                    <a:lumMod val="65000"/>
                    <a:lumOff val="35000"/>
                  </a:schemeClr>
                </a:solidFill>
              </a:rPr>
              <a:t>Sr</a:t>
            </a:r>
            <a:r>
              <a:rPr lang="en-GB" sz="900" dirty="0">
                <a:solidFill>
                  <a:schemeClr val="tx1">
                    <a:lumMod val="65000"/>
                    <a:lumOff val="35000"/>
                  </a:schemeClr>
                </a:solidFill>
              </a:rPr>
              <a:t> </a:t>
            </a:r>
            <a:r>
              <a:rPr lang="en-GB" sz="900" dirty="0" err="1">
                <a:solidFill>
                  <a:schemeClr val="tx1">
                    <a:lumMod val="65000"/>
                    <a:lumOff val="35000"/>
                  </a:schemeClr>
                </a:solidFill>
              </a:rPr>
              <a:t>Eulie’s</a:t>
            </a:r>
            <a:r>
              <a:rPr lang="en-GB" sz="900" dirty="0">
                <a:solidFill>
                  <a:schemeClr val="tx1">
                    <a:lumMod val="65000"/>
                    <a:lumOff val="35000"/>
                  </a:schemeClr>
                </a:solidFill>
              </a:rPr>
              <a:t> vital education and welfare projects. </a:t>
            </a:r>
          </a:p>
        </p:txBody>
      </p:sp>
      <p:sp>
        <p:nvSpPr>
          <p:cNvPr id="8" name="Rectangle 7"/>
          <p:cNvSpPr/>
          <p:nvPr/>
        </p:nvSpPr>
        <p:spPr>
          <a:xfrm>
            <a:off x="6148552" y="6059700"/>
            <a:ext cx="3353571" cy="230832"/>
          </a:xfrm>
          <a:prstGeom prst="rect">
            <a:avLst/>
          </a:prstGeom>
          <a:solidFill>
            <a:schemeClr val="bg1">
              <a:lumMod val="65000"/>
            </a:schemeClr>
          </a:solidFill>
        </p:spPr>
        <p:txBody>
          <a:bodyPr wrap="square">
            <a:spAutoFit/>
          </a:bodyPr>
          <a:lstStyle/>
          <a:p>
            <a:pPr algn="r"/>
            <a:endParaRPr lang="en-GB" sz="900" dirty="0">
              <a:solidFill>
                <a:schemeClr val="bg1"/>
              </a:solidFill>
            </a:endParaRP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620356"/>
            <a:ext cx="1386507" cy="955054"/>
          </a:xfrm>
          <a:prstGeom prst="rect">
            <a:avLst/>
          </a:prstGeom>
          <a:noFill/>
          <a:ln>
            <a:no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669"/>
          <a:stretch/>
        </p:blipFill>
        <p:spPr>
          <a:xfrm>
            <a:off x="6148552" y="496991"/>
            <a:ext cx="3353571" cy="5562709"/>
          </a:xfrm>
          <a:prstGeom prst="rect">
            <a:avLst/>
          </a:prstGeom>
        </p:spPr>
      </p:pic>
      <p:sp>
        <p:nvSpPr>
          <p:cNvPr id="10" name="Rectangle 9"/>
          <p:cNvSpPr/>
          <p:nvPr/>
        </p:nvSpPr>
        <p:spPr>
          <a:xfrm>
            <a:off x="6148552" y="6059700"/>
            <a:ext cx="3353571" cy="230832"/>
          </a:xfrm>
          <a:prstGeom prst="rect">
            <a:avLst/>
          </a:prstGeom>
          <a:solidFill>
            <a:schemeClr val="bg1">
              <a:lumMod val="65000"/>
            </a:schemeClr>
          </a:solidFill>
        </p:spPr>
        <p:txBody>
          <a:bodyPr wrap="square">
            <a:spAutoFit/>
          </a:bodyPr>
          <a:lstStyle/>
          <a:p>
            <a:pPr algn="r"/>
            <a:r>
              <a:rPr lang="en-GB" sz="900" dirty="0" err="1">
                <a:solidFill>
                  <a:schemeClr val="bg1"/>
                </a:solidFill>
              </a:rPr>
              <a:t>Sr</a:t>
            </a:r>
            <a:r>
              <a:rPr lang="en-GB" sz="900" dirty="0">
                <a:solidFill>
                  <a:schemeClr val="bg1"/>
                </a:solidFill>
              </a:rPr>
              <a:t> </a:t>
            </a:r>
            <a:r>
              <a:rPr lang="en-GB" sz="900" dirty="0" err="1">
                <a:solidFill>
                  <a:schemeClr val="bg1"/>
                </a:solidFill>
              </a:rPr>
              <a:t>Eulie</a:t>
            </a:r>
            <a:r>
              <a:rPr lang="en-GB" sz="900" dirty="0">
                <a:solidFill>
                  <a:schemeClr val="bg1"/>
                </a:solidFill>
              </a:rPr>
              <a:t> serves the poor in Phnom Penh’s slum districts, Cambodia</a:t>
            </a:r>
          </a:p>
        </p:txBody>
      </p:sp>
      <p:pic>
        <p:nvPicPr>
          <p:cNvPr id="12" name="Picture 11">
            <a:extLst>
              <a:ext uri="{FF2B5EF4-FFF2-40B4-BE49-F238E27FC236}">
                <a16:creationId xmlns:a16="http://schemas.microsoft.com/office/drawing/2014/main" id="{AADC9AEA-91D6-487A-852A-BC6642D7AE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69"/>
          <a:stretch/>
        </p:blipFill>
        <p:spPr>
          <a:xfrm>
            <a:off x="6300952" y="649391"/>
            <a:ext cx="3353571" cy="5562709"/>
          </a:xfrm>
          <a:prstGeom prst="rect">
            <a:avLst/>
          </a:prstGeom>
        </p:spPr>
      </p:pic>
    </p:spTree>
    <p:extLst>
      <p:ext uri="{BB962C8B-B14F-4D97-AF65-F5344CB8AC3E}">
        <p14:creationId xmlns:p14="http://schemas.microsoft.com/office/powerpoint/2010/main" val="33594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360286" cy="5786199"/>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Eleventh Station: Jesus is nailed to the cross</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‘When they came to the place called the Skull, they crucified him there, along with the criminals.’ </a:t>
            </a:r>
            <a:r>
              <a:rPr lang="en-GB" sz="800" i="1" dirty="0">
                <a:solidFill>
                  <a:schemeClr val="tx1">
                    <a:lumMod val="65000"/>
                    <a:lumOff val="35000"/>
                  </a:schemeClr>
                </a:solidFill>
              </a:rPr>
              <a:t>Luke 23:33-34</a:t>
            </a:r>
          </a:p>
          <a:p>
            <a:endParaRPr lang="en-GB" sz="2000" i="1" dirty="0">
              <a:solidFill>
                <a:schemeClr val="tx1">
                  <a:lumMod val="65000"/>
                  <a:lumOff val="35000"/>
                </a:schemeClr>
              </a:solidFill>
            </a:endParaRPr>
          </a:p>
          <a:p>
            <a:r>
              <a:rPr lang="en-GB" sz="1400" dirty="0">
                <a:solidFill>
                  <a:schemeClr val="tx1">
                    <a:lumMod val="65000"/>
                    <a:lumOff val="35000"/>
                  </a:schemeClr>
                </a:solidFill>
              </a:rPr>
              <a:t>It is difficult to know what caused Jesus the greatest suffering; the physical pain of being nailed to the cross or the cruel injustice inflicted on him by others.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The cruelty I see in the news and in my community can make me feel sad and confused. How can some people be so mean? Why doesn’t God do something? Then I remember he did; he made me. </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may I never forget</a:t>
            </a:r>
          </a:p>
          <a:p>
            <a:r>
              <a:rPr lang="en-GB" sz="1400" dirty="0">
                <a:solidFill>
                  <a:schemeClr val="tx1">
                    <a:lumMod val="65000"/>
                    <a:lumOff val="35000"/>
                  </a:schemeClr>
                </a:solidFill>
              </a:rPr>
              <a:t>that with each kind word and merciful act,</a:t>
            </a:r>
          </a:p>
          <a:p>
            <a:r>
              <a:rPr lang="en-GB" sz="1400" dirty="0">
                <a:solidFill>
                  <a:schemeClr val="tx1">
                    <a:lumMod val="65000"/>
                    <a:lumOff val="35000"/>
                  </a:schemeClr>
                </a:solidFill>
              </a:rPr>
              <a:t>I help to create a culture of love,</a:t>
            </a:r>
          </a:p>
          <a:p>
            <a:r>
              <a:rPr lang="en-GB" sz="1400" dirty="0">
                <a:solidFill>
                  <a:schemeClr val="tx1">
                    <a:lumMod val="65000"/>
                    <a:lumOff val="35000"/>
                  </a:schemeClr>
                </a:solidFill>
              </a:rPr>
              <a:t>that counteracts a culture of hate.</a:t>
            </a:r>
          </a:p>
          <a:p>
            <a:r>
              <a:rPr lang="en-GB" sz="1400" dirty="0">
                <a:solidFill>
                  <a:schemeClr val="tx1">
                    <a:lumMod val="65000"/>
                    <a:lumOff val="35000"/>
                  </a:schemeClr>
                </a:solidFill>
              </a:rPr>
              <a:t>Remind me that my love makes a difference. </a:t>
            </a:r>
          </a:p>
          <a:p>
            <a:r>
              <a:rPr lang="en-GB" sz="1400" dirty="0">
                <a:solidFill>
                  <a:schemeClr val="tx1">
                    <a:lumMod val="65000"/>
                    <a:lumOff val="35000"/>
                  </a:schemeClr>
                </a:solidFill>
              </a:rPr>
              <a:t> </a:t>
            </a:r>
          </a:p>
          <a:p>
            <a:endParaRPr lang="en-GB" sz="1400" dirty="0">
              <a:solidFill>
                <a:schemeClr val="tx1">
                  <a:lumMod val="65000"/>
                  <a:lumOff val="35000"/>
                </a:schemeClr>
              </a:solidFill>
            </a:endParaRPr>
          </a:p>
        </p:txBody>
      </p:sp>
      <p:sp>
        <p:nvSpPr>
          <p:cNvPr id="5" name="TextBox 4"/>
          <p:cNvSpPr txBox="1"/>
          <p:nvPr/>
        </p:nvSpPr>
        <p:spPr>
          <a:xfrm>
            <a:off x="388883" y="5939969"/>
            <a:ext cx="5554717" cy="507831"/>
          </a:xfrm>
          <a:prstGeom prst="rect">
            <a:avLst/>
          </a:prstGeom>
          <a:noFill/>
        </p:spPr>
        <p:txBody>
          <a:bodyPr wrap="square" rtlCol="0">
            <a:spAutoFit/>
          </a:bodyPr>
          <a:lstStyle/>
          <a:p>
            <a:pPr algn="r"/>
            <a:r>
              <a:rPr lang="en-GB" sz="900" dirty="0">
                <a:solidFill>
                  <a:schemeClr val="tx1">
                    <a:lumMod val="65000"/>
                    <a:lumOff val="35000"/>
                  </a:schemeClr>
                </a:solidFill>
              </a:rPr>
              <a:t>Elias* is a refugee from Syria. Like many Syrian children, he has witnessed war’s cruelty and violence. </a:t>
            </a:r>
            <a:r>
              <a:rPr lang="en-GB" sz="900" dirty="0" err="1">
                <a:solidFill>
                  <a:schemeClr val="tx1">
                    <a:lumMod val="65000"/>
                    <a:lumOff val="35000"/>
                  </a:schemeClr>
                </a:solidFill>
              </a:rPr>
              <a:t>Missio’s</a:t>
            </a:r>
            <a:r>
              <a:rPr lang="en-GB" sz="900" dirty="0">
                <a:solidFill>
                  <a:schemeClr val="tx1">
                    <a:lumMod val="65000"/>
                    <a:lumOff val="35000"/>
                  </a:schemeClr>
                </a:solidFill>
              </a:rPr>
              <a:t> supporters help finance rehabilitation and play therapy programmes  for refugee children like Elias*  </a:t>
            </a:r>
            <a:r>
              <a:rPr lang="en-GB" sz="700" dirty="0">
                <a:solidFill>
                  <a:schemeClr val="tx1">
                    <a:lumMod val="65000"/>
                    <a:lumOff val="35000"/>
                  </a:schemeClr>
                </a:solidFill>
              </a:rPr>
              <a:t>*name changed      </a:t>
            </a:r>
            <a:endParaRPr lang="en-GB" sz="900" dirty="0">
              <a:solidFill>
                <a:schemeClr val="tx1">
                  <a:lumMod val="65000"/>
                  <a:lumOff val="35000"/>
                </a:schemeClr>
              </a:solidFill>
            </a:endParaRPr>
          </a:p>
          <a:p>
            <a:pPr algn="r"/>
            <a:endParaRPr lang="en-GB" sz="900" dirty="0">
              <a:solidFill>
                <a:schemeClr val="tx1">
                  <a:lumMod val="65000"/>
                  <a:lumOff val="35000"/>
                </a:schemeClr>
              </a:solidFill>
            </a:endParaRPr>
          </a:p>
        </p:txBody>
      </p:sp>
      <p:sp>
        <p:nvSpPr>
          <p:cNvPr id="8" name="Rectangle 7"/>
          <p:cNvSpPr/>
          <p:nvPr/>
        </p:nvSpPr>
        <p:spPr>
          <a:xfrm>
            <a:off x="6148552" y="6059700"/>
            <a:ext cx="3353571" cy="230832"/>
          </a:xfrm>
          <a:prstGeom prst="rect">
            <a:avLst/>
          </a:prstGeom>
          <a:solidFill>
            <a:schemeClr val="bg1">
              <a:lumMod val="65000"/>
            </a:schemeClr>
          </a:solidFill>
        </p:spPr>
        <p:txBody>
          <a:bodyPr wrap="square">
            <a:spAutoFit/>
          </a:bodyPr>
          <a:lstStyle/>
          <a:p>
            <a:pPr algn="r"/>
            <a:endParaRPr lang="en-GB" sz="900" dirty="0">
              <a:solidFill>
                <a:schemeClr val="bg1"/>
              </a:solidFill>
            </a:endParaRP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620356"/>
            <a:ext cx="1386507" cy="955054"/>
          </a:xfrm>
          <a:prstGeom prst="rect">
            <a:avLst/>
          </a:prstGeom>
          <a:noFill/>
          <a:ln>
            <a:noFill/>
          </a:ln>
        </p:spPr>
      </p:pic>
      <p:sp>
        <p:nvSpPr>
          <p:cNvPr id="2" name="Rectangle 1"/>
          <p:cNvSpPr/>
          <p:nvPr/>
        </p:nvSpPr>
        <p:spPr>
          <a:xfrm>
            <a:off x="7977621" y="6033227"/>
            <a:ext cx="1481496" cy="230832"/>
          </a:xfrm>
          <a:prstGeom prst="rect">
            <a:avLst/>
          </a:prstGeom>
        </p:spPr>
        <p:txBody>
          <a:bodyPr wrap="none">
            <a:spAutoFit/>
          </a:bodyPr>
          <a:lstStyle/>
          <a:p>
            <a:pPr algn="r"/>
            <a:r>
              <a:rPr lang="en-GB" sz="900" dirty="0">
                <a:solidFill>
                  <a:schemeClr val="bg1"/>
                </a:solidFill>
              </a:rPr>
              <a:t>Syrian child refugee, Jordan</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2809"/>
          <a:stretch/>
        </p:blipFill>
        <p:spPr>
          <a:xfrm>
            <a:off x="6148553" y="288893"/>
            <a:ext cx="3353570" cy="5770807"/>
          </a:xfrm>
          <a:prstGeom prst="rect">
            <a:avLst/>
          </a:prstGeom>
        </p:spPr>
      </p:pic>
    </p:spTree>
    <p:extLst>
      <p:ext uri="{BB962C8B-B14F-4D97-AF65-F5344CB8AC3E}">
        <p14:creationId xmlns:p14="http://schemas.microsoft.com/office/powerpoint/2010/main" val="337003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250335" cy="5786199"/>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Twelfth Station: Jesus dies on the cross</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‘At about three in the afternoon Jesus cried out in a loud voice…“My God, my God, why have you forsaken me?” Then with a loud cry, Jesus breathed his last.’ </a:t>
            </a:r>
            <a:r>
              <a:rPr lang="en-GB" sz="800" i="1" dirty="0">
                <a:solidFill>
                  <a:schemeClr val="tx1">
                    <a:lumMod val="65000"/>
                    <a:lumOff val="35000"/>
                  </a:schemeClr>
                </a:solidFill>
              </a:rPr>
              <a:t>Mark 15:34,37</a:t>
            </a:r>
          </a:p>
          <a:p>
            <a:endParaRPr lang="en-GB" sz="2000" i="1" dirty="0">
              <a:solidFill>
                <a:schemeClr val="tx1">
                  <a:lumMod val="65000"/>
                  <a:lumOff val="35000"/>
                </a:schemeClr>
              </a:solidFill>
            </a:endParaRPr>
          </a:p>
          <a:p>
            <a:r>
              <a:rPr lang="en-GB" sz="1400" dirty="0">
                <a:solidFill>
                  <a:schemeClr val="tx1">
                    <a:lumMod val="65000"/>
                    <a:lumOff val="35000"/>
                  </a:schemeClr>
                </a:solidFill>
              </a:rPr>
              <a:t>It is shocking to think that at this, his darkest hour, even Jesus doubted the Father’s presence, shocking too for those gathered to watch. Is that how it ends? Have God and goodness gone?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It can be unnerving when someone I look up to begins to doubt themselves. I expect them always to be sure, to inspire and guide. Should I now doubt them as well? Or should I remain loyal and help restore their faith?</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help me to stay faithful</a:t>
            </a:r>
          </a:p>
          <a:p>
            <a:r>
              <a:rPr lang="en-GB" sz="1400" dirty="0">
                <a:solidFill>
                  <a:schemeClr val="tx1">
                    <a:lumMod val="65000"/>
                    <a:lumOff val="35000"/>
                  </a:schemeClr>
                </a:solidFill>
              </a:rPr>
              <a:t>in the darkest of times.</a:t>
            </a:r>
          </a:p>
          <a:p>
            <a:r>
              <a:rPr lang="en-GB" sz="1400" dirty="0">
                <a:solidFill>
                  <a:schemeClr val="tx1">
                    <a:lumMod val="65000"/>
                    <a:lumOff val="35000"/>
                  </a:schemeClr>
                </a:solidFill>
              </a:rPr>
              <a:t>When others lose hope,</a:t>
            </a:r>
          </a:p>
          <a:p>
            <a:r>
              <a:rPr lang="en-GB" sz="1400" dirty="0">
                <a:solidFill>
                  <a:schemeClr val="tx1">
                    <a:lumMod val="65000"/>
                    <a:lumOff val="35000"/>
                  </a:schemeClr>
                </a:solidFill>
              </a:rPr>
              <a:t>give me the grace to help them find it. </a:t>
            </a:r>
          </a:p>
          <a:p>
            <a:r>
              <a:rPr lang="en-GB" sz="1400" dirty="0">
                <a:solidFill>
                  <a:schemeClr val="tx1">
                    <a:lumMod val="65000"/>
                    <a:lumOff val="35000"/>
                  </a:schemeClr>
                </a:solidFill>
              </a:rPr>
              <a:t> </a:t>
            </a:r>
          </a:p>
          <a:p>
            <a:endParaRPr lang="en-GB" sz="1400" dirty="0">
              <a:solidFill>
                <a:schemeClr val="tx1">
                  <a:lumMod val="65000"/>
                  <a:lumOff val="35000"/>
                </a:schemeClr>
              </a:solidFill>
            </a:endParaRPr>
          </a:p>
        </p:txBody>
      </p:sp>
      <p:sp>
        <p:nvSpPr>
          <p:cNvPr id="5" name="TextBox 4"/>
          <p:cNvSpPr txBox="1"/>
          <p:nvPr/>
        </p:nvSpPr>
        <p:spPr>
          <a:xfrm>
            <a:off x="425667" y="5921200"/>
            <a:ext cx="5213551" cy="369332"/>
          </a:xfrm>
          <a:prstGeom prst="rect">
            <a:avLst/>
          </a:prstGeom>
          <a:noFill/>
        </p:spPr>
        <p:txBody>
          <a:bodyPr wrap="square" rtlCol="0">
            <a:spAutoFit/>
          </a:bodyPr>
          <a:lstStyle/>
          <a:p>
            <a:pPr algn="r"/>
            <a:r>
              <a:rPr lang="en-GB" sz="900" dirty="0" err="1">
                <a:solidFill>
                  <a:schemeClr val="tx1">
                    <a:lumMod val="65000"/>
                    <a:lumOff val="35000"/>
                  </a:schemeClr>
                </a:solidFill>
              </a:rPr>
              <a:t>Missio</a:t>
            </a:r>
            <a:r>
              <a:rPr lang="en-GB" sz="900" dirty="0">
                <a:solidFill>
                  <a:schemeClr val="tx1">
                    <a:lumMod val="65000"/>
                    <a:lumOff val="35000"/>
                  </a:schemeClr>
                </a:solidFill>
              </a:rPr>
              <a:t> empowers local people in poor and remote areas across the world to form communities of faith. </a:t>
            </a:r>
            <a:r>
              <a:rPr lang="en-GB" sz="900" dirty="0" err="1">
                <a:solidFill>
                  <a:schemeClr val="tx1">
                    <a:lumMod val="65000"/>
                    <a:lumOff val="35000"/>
                  </a:schemeClr>
                </a:solidFill>
              </a:rPr>
              <a:t>Missio</a:t>
            </a:r>
            <a:r>
              <a:rPr lang="en-GB" sz="900" dirty="0">
                <a:solidFill>
                  <a:schemeClr val="tx1">
                    <a:lumMod val="65000"/>
                    <a:lumOff val="35000"/>
                  </a:schemeClr>
                </a:solidFill>
              </a:rPr>
              <a:t> also trains  future local leaders so that God’s love, justice and mercy is shared with all.</a:t>
            </a:r>
          </a:p>
        </p:txBody>
      </p:sp>
      <p:sp>
        <p:nvSpPr>
          <p:cNvPr id="8" name="Rectangle 7"/>
          <p:cNvSpPr/>
          <p:nvPr/>
        </p:nvSpPr>
        <p:spPr>
          <a:xfrm>
            <a:off x="5995555" y="5990450"/>
            <a:ext cx="3506567" cy="230832"/>
          </a:xfrm>
          <a:prstGeom prst="rect">
            <a:avLst/>
          </a:prstGeom>
          <a:solidFill>
            <a:schemeClr val="bg1">
              <a:lumMod val="65000"/>
            </a:schemeClr>
          </a:solidFill>
        </p:spPr>
        <p:txBody>
          <a:bodyPr wrap="square">
            <a:spAutoFit/>
          </a:bodyPr>
          <a:lstStyle/>
          <a:p>
            <a:pPr algn="r"/>
            <a:r>
              <a:rPr lang="en-GB" sz="900" dirty="0">
                <a:solidFill>
                  <a:schemeClr val="bg1"/>
                </a:solidFill>
              </a:rPr>
              <a:t>A Good Friday prayer service, the Philippines   </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620356"/>
            <a:ext cx="1386507" cy="955054"/>
          </a:xfrm>
          <a:prstGeom prst="rect">
            <a:avLst/>
          </a:prstGeom>
          <a:noFill/>
          <a:ln>
            <a:noFill/>
          </a:ln>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32274" r="19725"/>
          <a:stretch/>
        </p:blipFill>
        <p:spPr>
          <a:xfrm>
            <a:off x="5995555" y="463263"/>
            <a:ext cx="3506567" cy="5527187"/>
          </a:xfrm>
          <a:prstGeom prst="rect">
            <a:avLst/>
          </a:prstGeom>
        </p:spPr>
      </p:pic>
    </p:spTree>
    <p:extLst>
      <p:ext uri="{BB962C8B-B14F-4D97-AF65-F5344CB8AC3E}">
        <p14:creationId xmlns:p14="http://schemas.microsoft.com/office/powerpoint/2010/main" val="284762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360286" cy="6463308"/>
          </a:xfrm>
          <a:prstGeom prst="rect">
            <a:avLst/>
          </a:prstGeom>
          <a:noFill/>
        </p:spPr>
        <p:txBody>
          <a:bodyPr wrap="square" rtlCol="0">
            <a:spAutoFit/>
          </a:bodyPr>
          <a:lstStyle/>
          <a:p>
            <a:r>
              <a:rPr lang="en-GB" sz="3600" b="1" dirty="0">
                <a:solidFill>
                  <a:srgbClr val="C00000"/>
                </a:solidFill>
              </a:rPr>
              <a:t>The Stations of the Cross</a:t>
            </a:r>
          </a:p>
          <a:p>
            <a:endParaRPr lang="en-GB" sz="2000" dirty="0">
              <a:solidFill>
                <a:schemeClr val="tx1">
                  <a:lumMod val="65000"/>
                  <a:lumOff val="35000"/>
                </a:schemeClr>
              </a:solidFill>
            </a:endParaRPr>
          </a:p>
          <a:p>
            <a:r>
              <a:rPr lang="en-GB" sz="2000" b="1" dirty="0">
                <a:solidFill>
                  <a:srgbClr val="C00000"/>
                </a:solidFill>
              </a:rPr>
              <a:t>Thirteenth Station: Jesus is taken down from the cross</a:t>
            </a:r>
          </a:p>
          <a:p>
            <a:endParaRPr lang="en-GB" sz="1200" b="1" dirty="0">
              <a:solidFill>
                <a:schemeClr val="tx1">
                  <a:lumMod val="75000"/>
                  <a:lumOff val="25000"/>
                </a:schemeClr>
              </a:solidFill>
            </a:endParaRPr>
          </a:p>
          <a:p>
            <a:r>
              <a:rPr lang="en-GB" sz="1400" b="1" i="1" dirty="0">
                <a:solidFill>
                  <a:schemeClr val="tx1">
                    <a:lumMod val="65000"/>
                    <a:lumOff val="35000"/>
                  </a:schemeClr>
                </a:solidFill>
              </a:rPr>
              <a:t>‘A request was put to Pilate by Joseph from Arimathea, that he might take away Jesus’ body. And Pilate gave permission. So he came and took his body away.’ </a:t>
            </a:r>
            <a:r>
              <a:rPr lang="en-GB" sz="800" i="1" dirty="0">
                <a:solidFill>
                  <a:schemeClr val="tx1">
                    <a:lumMod val="65000"/>
                    <a:lumOff val="35000"/>
                  </a:schemeClr>
                </a:solidFill>
              </a:rPr>
              <a:t>John 19:38</a:t>
            </a:r>
          </a:p>
          <a:p>
            <a:endParaRPr lang="en-GB" sz="2000" i="1" dirty="0">
              <a:solidFill>
                <a:schemeClr val="tx1">
                  <a:lumMod val="65000"/>
                  <a:lumOff val="35000"/>
                </a:schemeClr>
              </a:solidFill>
            </a:endParaRPr>
          </a:p>
          <a:p>
            <a:r>
              <a:rPr lang="en-GB" sz="1400" dirty="0">
                <a:solidFill>
                  <a:schemeClr val="tx1">
                    <a:lumMod val="65000"/>
                    <a:lumOff val="35000"/>
                  </a:schemeClr>
                </a:solidFill>
              </a:rPr>
              <a:t>Joseph of Arimathea was a follower of Jesus. Unable to prevent his degrading death, Joseph and a few other loyal followers, now do all they can to ensure Jesus is finally treated with dignity and care.</a:t>
            </a:r>
          </a:p>
          <a:p>
            <a:endParaRPr lang="en-GB" sz="2000" b="1"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It saddens me when cemeteries are vandalised. It suggests that the dead are no longer worthy of respect. But Christ taught us that life is changed when we die, not ended. So I’ll continue to pay my respects as best as I can because love and dignity never ends. </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may I always pay my respects </a:t>
            </a:r>
          </a:p>
          <a:p>
            <a:r>
              <a:rPr lang="en-GB" sz="1400" dirty="0">
                <a:solidFill>
                  <a:schemeClr val="tx1">
                    <a:lumMod val="65000"/>
                    <a:lumOff val="35000"/>
                  </a:schemeClr>
                </a:solidFill>
              </a:rPr>
              <a:t>to those who have died </a:t>
            </a:r>
          </a:p>
          <a:p>
            <a:r>
              <a:rPr lang="en-GB" sz="1400" dirty="0">
                <a:solidFill>
                  <a:schemeClr val="tx1">
                    <a:lumMod val="65000"/>
                    <a:lumOff val="35000"/>
                  </a:schemeClr>
                </a:solidFill>
              </a:rPr>
              <a:t>and support those left grieving.</a:t>
            </a:r>
          </a:p>
          <a:p>
            <a:r>
              <a:rPr lang="en-GB" sz="1400" dirty="0">
                <a:solidFill>
                  <a:schemeClr val="tx1">
                    <a:lumMod val="65000"/>
                    <a:lumOff val="35000"/>
                  </a:schemeClr>
                </a:solidFill>
              </a:rPr>
              <a:t>through prayer, a visit, and acts of care.</a:t>
            </a:r>
          </a:p>
          <a:p>
            <a:endParaRPr lang="en-GB" sz="1400" dirty="0">
              <a:solidFill>
                <a:schemeClr val="tx1">
                  <a:lumMod val="65000"/>
                  <a:lumOff val="35000"/>
                </a:schemeClr>
              </a:solidFill>
            </a:endParaRPr>
          </a:p>
          <a:p>
            <a:endParaRPr lang="en-GB" sz="1400" dirty="0">
              <a:solidFill>
                <a:schemeClr val="tx1">
                  <a:lumMod val="65000"/>
                  <a:lumOff val="35000"/>
                </a:schemeClr>
              </a:solidFill>
            </a:endParaRPr>
          </a:p>
          <a:p>
            <a:endParaRPr lang="en-GB" sz="1400" dirty="0">
              <a:solidFill>
                <a:schemeClr val="tx1">
                  <a:lumMod val="65000"/>
                  <a:lumOff val="35000"/>
                </a:schemeClr>
              </a:solidFill>
            </a:endParaRPr>
          </a:p>
        </p:txBody>
      </p:sp>
      <p:sp>
        <p:nvSpPr>
          <p:cNvPr id="5" name="TextBox 4"/>
          <p:cNvSpPr txBox="1"/>
          <p:nvPr/>
        </p:nvSpPr>
        <p:spPr>
          <a:xfrm>
            <a:off x="388884" y="5921200"/>
            <a:ext cx="5596280" cy="369332"/>
          </a:xfrm>
          <a:prstGeom prst="rect">
            <a:avLst/>
          </a:prstGeom>
          <a:noFill/>
        </p:spPr>
        <p:txBody>
          <a:bodyPr wrap="square" rtlCol="0">
            <a:spAutoFit/>
          </a:bodyPr>
          <a:lstStyle/>
          <a:p>
            <a:pPr algn="r"/>
            <a:r>
              <a:rPr lang="en-GB" sz="900" dirty="0">
                <a:solidFill>
                  <a:schemeClr val="tx1">
                    <a:lumMod val="65000"/>
                    <a:lumOff val="35000"/>
                  </a:schemeClr>
                </a:solidFill>
              </a:rPr>
              <a:t>In 1994 Edouard and his wife lost 17 members of their family in the Rwandan genocide. </a:t>
            </a:r>
            <a:r>
              <a:rPr lang="en-GB" sz="900" dirty="0" err="1">
                <a:solidFill>
                  <a:schemeClr val="tx1">
                    <a:lumMod val="65000"/>
                    <a:lumOff val="35000"/>
                  </a:schemeClr>
                </a:solidFill>
              </a:rPr>
              <a:t>Missio</a:t>
            </a:r>
            <a:r>
              <a:rPr lang="en-GB" sz="900" dirty="0">
                <a:solidFill>
                  <a:schemeClr val="tx1">
                    <a:lumMod val="65000"/>
                    <a:lumOff val="35000"/>
                  </a:schemeClr>
                </a:solidFill>
              </a:rPr>
              <a:t> supporters help finance  counselling and reconciliation programmes, helping survivors like them rebuild their lives and communities  </a:t>
            </a:r>
          </a:p>
        </p:txBody>
      </p:sp>
      <p:sp>
        <p:nvSpPr>
          <p:cNvPr id="8" name="Rectangle 7"/>
          <p:cNvSpPr/>
          <p:nvPr/>
        </p:nvSpPr>
        <p:spPr>
          <a:xfrm>
            <a:off x="6148550" y="5990450"/>
            <a:ext cx="3353571" cy="230832"/>
          </a:xfrm>
          <a:prstGeom prst="rect">
            <a:avLst/>
          </a:prstGeom>
          <a:solidFill>
            <a:schemeClr val="bg1">
              <a:lumMod val="65000"/>
            </a:schemeClr>
          </a:solidFill>
        </p:spPr>
        <p:txBody>
          <a:bodyPr wrap="square">
            <a:spAutoFit/>
          </a:bodyPr>
          <a:lstStyle/>
          <a:p>
            <a:pPr algn="r"/>
            <a:r>
              <a:rPr lang="en-GB" sz="900" dirty="0">
                <a:solidFill>
                  <a:schemeClr val="bg1"/>
                </a:solidFill>
              </a:rPr>
              <a:t>Survivors visit the graves of genocide victims, Rwanda</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744149"/>
            <a:ext cx="1386507" cy="955054"/>
          </a:xfrm>
          <a:prstGeom prst="rect">
            <a:avLst/>
          </a:prstGeom>
          <a:noFill/>
          <a:ln>
            <a:no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28392" r="35584"/>
          <a:stretch/>
        </p:blipFill>
        <p:spPr>
          <a:xfrm>
            <a:off x="6148551" y="404516"/>
            <a:ext cx="3353571" cy="5585934"/>
          </a:xfrm>
          <a:prstGeom prst="rect">
            <a:avLst/>
          </a:prstGeom>
        </p:spPr>
      </p:pic>
    </p:spTree>
    <p:extLst>
      <p:ext uri="{BB962C8B-B14F-4D97-AF65-F5344CB8AC3E}">
        <p14:creationId xmlns:p14="http://schemas.microsoft.com/office/powerpoint/2010/main" val="78314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360286" cy="6155531"/>
          </a:xfrm>
          <a:prstGeom prst="rect">
            <a:avLst/>
          </a:prstGeom>
          <a:noFill/>
        </p:spPr>
        <p:txBody>
          <a:bodyPr wrap="square" rtlCol="0">
            <a:spAutoFit/>
          </a:bodyPr>
          <a:lstStyle/>
          <a:p>
            <a:r>
              <a:rPr lang="en-GB" sz="3600" b="1" dirty="0">
                <a:solidFill>
                  <a:srgbClr val="C00000"/>
                </a:solidFill>
              </a:rPr>
              <a:t>The Stations of the Cross</a:t>
            </a:r>
          </a:p>
          <a:p>
            <a:endParaRPr lang="en-GB" sz="2000" i="1" dirty="0">
              <a:solidFill>
                <a:schemeClr val="tx1">
                  <a:lumMod val="65000"/>
                  <a:lumOff val="35000"/>
                </a:schemeClr>
              </a:solidFill>
            </a:endParaRPr>
          </a:p>
          <a:p>
            <a:r>
              <a:rPr lang="en-GB" sz="2000" b="1" dirty="0">
                <a:solidFill>
                  <a:srgbClr val="C00000"/>
                </a:solidFill>
              </a:rPr>
              <a:t>Fourteenth Station: Jesus is laid in the tomb</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‘There was in the place where he was crucified a garden, and in the garden a new tomb, in which no one had yet been laid. And so there… because the tomb was nearby, they laid Jesus .’ </a:t>
            </a:r>
            <a:r>
              <a:rPr lang="en-GB" sz="800" i="1" dirty="0">
                <a:solidFill>
                  <a:schemeClr val="tx1">
                    <a:lumMod val="65000"/>
                    <a:lumOff val="35000"/>
                  </a:schemeClr>
                </a:solidFill>
              </a:rPr>
              <a:t>John 19:41-42</a:t>
            </a:r>
          </a:p>
          <a:p>
            <a:endParaRPr lang="en-GB" sz="2000" dirty="0">
              <a:solidFill>
                <a:schemeClr val="tx1">
                  <a:lumMod val="65000"/>
                  <a:lumOff val="35000"/>
                </a:schemeClr>
              </a:solidFill>
            </a:endParaRPr>
          </a:p>
          <a:p>
            <a:r>
              <a:rPr lang="en-GB" sz="1400" dirty="0">
                <a:solidFill>
                  <a:schemeClr val="tx1">
                    <a:lumMod val="65000"/>
                    <a:lumOff val="35000"/>
                  </a:schemeClr>
                </a:solidFill>
              </a:rPr>
              <a:t>It is apt that Jesus’ tomb was located in a garden, a place where the cycle of death and new life is witnessed as the seasons pass. When they laid Jesus in the tomb, his followers had no idea of the new life that was beginning to rise; a life that would change all time.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 am so used to seeing suffering and death in our world. The news appears to report nothing else. But the lesson of the cross teaches us to keep our eyes and hearts open for signs of new beginnings. God’s love and light are always at work, especially in the darkest times. </a:t>
            </a:r>
            <a:endParaRPr lang="en-GB" sz="1400" b="1" dirty="0">
              <a:solidFill>
                <a:schemeClr val="tx1">
                  <a:lumMod val="65000"/>
                  <a:lumOff val="35000"/>
                </a:schemeClr>
              </a:solidFill>
            </a:endParaRP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open my eyes,</a:t>
            </a:r>
          </a:p>
          <a:p>
            <a:r>
              <a:rPr lang="en-GB" sz="1400" dirty="0">
                <a:solidFill>
                  <a:schemeClr val="tx1">
                    <a:lumMod val="65000"/>
                    <a:lumOff val="35000"/>
                  </a:schemeClr>
                </a:solidFill>
              </a:rPr>
              <a:t>to notice beauty in the world,</a:t>
            </a:r>
          </a:p>
          <a:p>
            <a:r>
              <a:rPr lang="en-GB" sz="1400" dirty="0">
                <a:solidFill>
                  <a:schemeClr val="tx1">
                    <a:lumMod val="65000"/>
                    <a:lumOff val="35000"/>
                  </a:schemeClr>
                </a:solidFill>
              </a:rPr>
              <a:t>kindness in people, love all around me, </a:t>
            </a:r>
          </a:p>
          <a:p>
            <a:r>
              <a:rPr lang="en-GB" sz="1400" dirty="0">
                <a:solidFill>
                  <a:schemeClr val="tx1">
                    <a:lumMod val="65000"/>
                    <a:lumOff val="35000"/>
                  </a:schemeClr>
                </a:solidFill>
              </a:rPr>
              <a:t>and Your risen Son, everywhere. </a:t>
            </a:r>
          </a:p>
          <a:p>
            <a:endParaRPr lang="en-GB" sz="1400" dirty="0">
              <a:solidFill>
                <a:schemeClr val="tx1">
                  <a:lumMod val="65000"/>
                  <a:lumOff val="35000"/>
                </a:schemeClr>
              </a:solidFill>
            </a:endParaRPr>
          </a:p>
        </p:txBody>
      </p:sp>
      <p:sp>
        <p:nvSpPr>
          <p:cNvPr id="5" name="TextBox 4"/>
          <p:cNvSpPr txBox="1"/>
          <p:nvPr/>
        </p:nvSpPr>
        <p:spPr>
          <a:xfrm>
            <a:off x="221553" y="6004068"/>
            <a:ext cx="5722047" cy="369332"/>
          </a:xfrm>
          <a:prstGeom prst="rect">
            <a:avLst/>
          </a:prstGeom>
          <a:noFill/>
        </p:spPr>
        <p:txBody>
          <a:bodyPr wrap="square" rtlCol="0">
            <a:spAutoFit/>
          </a:bodyPr>
          <a:lstStyle/>
          <a:p>
            <a:pPr algn="r"/>
            <a:r>
              <a:rPr lang="en-GB" sz="900" dirty="0">
                <a:solidFill>
                  <a:schemeClr val="tx1">
                    <a:lumMod val="65000"/>
                    <a:lumOff val="35000"/>
                  </a:schemeClr>
                </a:solidFill>
              </a:rPr>
              <a:t>The Catholic Church has only been present in Mongolia  since 1991. Since then the Church, with help from </a:t>
            </a:r>
            <a:r>
              <a:rPr lang="en-GB" sz="900" dirty="0" err="1">
                <a:solidFill>
                  <a:schemeClr val="tx1">
                    <a:lumMod val="65000"/>
                    <a:lumOff val="35000"/>
                  </a:schemeClr>
                </a:solidFill>
              </a:rPr>
              <a:t>Missio’s</a:t>
            </a:r>
            <a:r>
              <a:rPr lang="en-GB" sz="900" dirty="0">
                <a:solidFill>
                  <a:schemeClr val="tx1">
                    <a:lumMod val="65000"/>
                    <a:lumOff val="35000"/>
                  </a:schemeClr>
                </a:solidFill>
              </a:rPr>
              <a:t> supporters, has grown and  begun projects that care for Mongolia’s poor and vulnerable, like these two young girls.     </a:t>
            </a:r>
          </a:p>
        </p:txBody>
      </p:sp>
      <p:sp>
        <p:nvSpPr>
          <p:cNvPr id="8" name="Rectangle 7"/>
          <p:cNvSpPr/>
          <p:nvPr/>
        </p:nvSpPr>
        <p:spPr>
          <a:xfrm>
            <a:off x="6047511" y="6026303"/>
            <a:ext cx="3454612" cy="230832"/>
          </a:xfrm>
          <a:prstGeom prst="rect">
            <a:avLst/>
          </a:prstGeom>
          <a:solidFill>
            <a:schemeClr val="bg1">
              <a:lumMod val="65000"/>
            </a:schemeClr>
          </a:solidFill>
        </p:spPr>
        <p:txBody>
          <a:bodyPr wrap="square">
            <a:spAutoFit/>
          </a:bodyPr>
          <a:lstStyle/>
          <a:p>
            <a:pPr algn="r"/>
            <a:r>
              <a:rPr lang="en-GB" sz="900" dirty="0">
                <a:solidFill>
                  <a:schemeClr val="bg1"/>
                </a:solidFill>
              </a:rPr>
              <a:t>Children at Mass, Mongolia </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719314"/>
            <a:ext cx="1386507" cy="955054"/>
          </a:xfrm>
          <a:prstGeom prst="rect">
            <a:avLst/>
          </a:prstGeom>
          <a:noFill/>
          <a:ln>
            <a:no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8765"/>
          <a:stretch/>
        </p:blipFill>
        <p:spPr>
          <a:xfrm>
            <a:off x="6047510" y="352710"/>
            <a:ext cx="3454612" cy="5673593"/>
          </a:xfrm>
          <a:prstGeom prst="rect">
            <a:avLst/>
          </a:prstGeom>
        </p:spPr>
      </p:pic>
    </p:spTree>
    <p:extLst>
      <p:ext uri="{BB962C8B-B14F-4D97-AF65-F5344CB8AC3E}">
        <p14:creationId xmlns:p14="http://schemas.microsoft.com/office/powerpoint/2010/main" val="124471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5842915" cy="3966239"/>
          </a:xfrm>
          <a:prstGeom prst="rect">
            <a:avLst/>
          </a:prstGeom>
          <a:noFill/>
          <a:ln>
            <a:noFill/>
          </a:ln>
        </p:spPr>
      </p:pic>
      <p:sp>
        <p:nvSpPr>
          <p:cNvPr id="4" name="TextBox 3"/>
          <p:cNvSpPr txBox="1"/>
          <p:nvPr/>
        </p:nvSpPr>
        <p:spPr>
          <a:xfrm>
            <a:off x="388883" y="107969"/>
            <a:ext cx="5149210" cy="5724644"/>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First Station: Jesus is condemned to die</a:t>
            </a:r>
          </a:p>
          <a:p>
            <a:endParaRPr lang="en-GB" sz="2000" b="1" dirty="0">
              <a:solidFill>
                <a:schemeClr val="tx1">
                  <a:lumMod val="75000"/>
                  <a:lumOff val="25000"/>
                </a:schemeClr>
              </a:solidFill>
            </a:endParaRPr>
          </a:p>
          <a:p>
            <a:r>
              <a:rPr lang="en-GB" sz="1400" i="1" dirty="0">
                <a:solidFill>
                  <a:schemeClr val="tx1">
                    <a:lumMod val="65000"/>
                    <a:lumOff val="35000"/>
                  </a:schemeClr>
                </a:solidFill>
              </a:rPr>
              <a:t>‘</a:t>
            </a:r>
            <a:r>
              <a:rPr lang="en-GB" sz="1400" b="1" i="1" dirty="0">
                <a:solidFill>
                  <a:schemeClr val="tx1">
                    <a:lumMod val="65000"/>
                    <a:lumOff val="35000"/>
                  </a:schemeClr>
                </a:solidFill>
              </a:rPr>
              <a:t>Pilate asked him, “Are you a king, then?” Jesus answered, “You say that I am a king. I was born and came into the world for this one purpose, to speak about the truth.”’ </a:t>
            </a:r>
            <a:r>
              <a:rPr lang="en-GB" sz="800" i="1" dirty="0">
                <a:solidFill>
                  <a:schemeClr val="tx1">
                    <a:lumMod val="65000"/>
                    <a:lumOff val="35000"/>
                  </a:schemeClr>
                </a:solidFill>
              </a:rPr>
              <a:t>John 18:37</a:t>
            </a:r>
          </a:p>
          <a:p>
            <a:endParaRPr lang="en-GB" sz="2000" i="1" dirty="0">
              <a:solidFill>
                <a:schemeClr val="tx1">
                  <a:lumMod val="65000"/>
                  <a:lumOff val="35000"/>
                </a:schemeClr>
              </a:solidFill>
            </a:endParaRPr>
          </a:p>
          <a:p>
            <a:r>
              <a:rPr lang="en-GB" sz="1400" dirty="0">
                <a:solidFill>
                  <a:schemeClr val="tx1">
                    <a:lumMod val="65000"/>
                    <a:lumOff val="35000"/>
                  </a:schemeClr>
                </a:solidFill>
              </a:rPr>
              <a:t>Jesus was not intimidated by Pilate’s power and the lies of the people. Jesus had spent his life standing up for truth and justice, he wasn’t going to stop now.</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It is nerve-racking when I am called to stand up for what is right. It is tempting to say nothing, especially if mine is a lone voice. But if I fail to speak out, I feel uneasy because I know I am not being true to myself; to the person God calls me to be.</a:t>
            </a:r>
          </a:p>
          <a:p>
            <a:endParaRPr lang="en-GB" sz="2000" dirty="0">
              <a:solidFill>
                <a:schemeClr val="tx1">
                  <a:lumMod val="65000"/>
                  <a:lumOff val="35000"/>
                </a:schemeClr>
              </a:solidFill>
            </a:endParaRPr>
          </a:p>
          <a:p>
            <a:r>
              <a:rPr lang="en-GB" sz="1400" b="1" dirty="0">
                <a:solidFill>
                  <a:schemeClr val="tx1">
                    <a:lumMod val="65000"/>
                    <a:lumOff val="35000"/>
                  </a:schemeClr>
                </a:solidFill>
              </a:rPr>
              <a:t>Prayer: </a:t>
            </a:r>
            <a:r>
              <a:rPr lang="en-GB" sz="1400" dirty="0">
                <a:solidFill>
                  <a:schemeClr val="tx1">
                    <a:lumMod val="65000"/>
                    <a:lumOff val="35000"/>
                  </a:schemeClr>
                </a:solidFill>
              </a:rPr>
              <a:t>Lord, help me to remember that when I stand up                      for fairness and truth I am never alone;                                                                   you are before and beside me,                                                                    strengthening me always</a:t>
            </a:r>
            <a:r>
              <a:rPr lang="en-GB" sz="800" dirty="0">
                <a:solidFill>
                  <a:schemeClr val="tx1">
                    <a:lumMod val="65000"/>
                    <a:lumOff val="35000"/>
                  </a:schemeClr>
                </a:solidFill>
              </a:rPr>
              <a:t>. </a:t>
            </a:r>
          </a:p>
          <a:p>
            <a:endParaRPr lang="en-GB" sz="800" dirty="0">
              <a:solidFill>
                <a:schemeClr val="tx1">
                  <a:lumMod val="65000"/>
                  <a:lumOff val="35000"/>
                </a:schemeClr>
              </a:solidFill>
            </a:endParaRPr>
          </a:p>
          <a:p>
            <a:endParaRPr lang="en-GB" sz="800" dirty="0">
              <a:solidFill>
                <a:schemeClr val="tx1">
                  <a:lumMod val="65000"/>
                  <a:lumOff val="35000"/>
                </a:schemeClr>
              </a:solidFill>
            </a:endParaRPr>
          </a:p>
          <a:p>
            <a:endParaRPr lang="en-GB" sz="800" dirty="0">
              <a:solidFill>
                <a:schemeClr val="tx1">
                  <a:lumMod val="65000"/>
                  <a:lumOff val="35000"/>
                </a:schemeClr>
              </a:solidFill>
            </a:endParaRPr>
          </a:p>
        </p:txBody>
      </p:sp>
      <p:sp>
        <p:nvSpPr>
          <p:cNvPr id="5" name="TextBox 4"/>
          <p:cNvSpPr txBox="1"/>
          <p:nvPr/>
        </p:nvSpPr>
        <p:spPr>
          <a:xfrm>
            <a:off x="296655" y="5946989"/>
            <a:ext cx="5241438" cy="369332"/>
          </a:xfrm>
          <a:prstGeom prst="rect">
            <a:avLst/>
          </a:prstGeom>
          <a:noFill/>
        </p:spPr>
        <p:txBody>
          <a:bodyPr wrap="square" rtlCol="0">
            <a:spAutoFit/>
          </a:bodyPr>
          <a:lstStyle/>
          <a:p>
            <a:pPr algn="r"/>
            <a:r>
              <a:rPr lang="en-GB" sz="900" dirty="0">
                <a:solidFill>
                  <a:schemeClr val="tx1">
                    <a:lumMod val="65000"/>
                    <a:lumOff val="35000"/>
                  </a:schemeClr>
                </a:solidFill>
              </a:rPr>
              <a:t>Mission Together is the children’s branch of </a:t>
            </a:r>
            <a:r>
              <a:rPr lang="en-GB" sz="900" dirty="0" err="1">
                <a:solidFill>
                  <a:schemeClr val="tx1">
                    <a:lumMod val="65000"/>
                    <a:lumOff val="35000"/>
                  </a:schemeClr>
                </a:solidFill>
              </a:rPr>
              <a:t>Missio</a:t>
            </a:r>
            <a:r>
              <a:rPr lang="en-GB" sz="900" dirty="0">
                <a:solidFill>
                  <a:schemeClr val="tx1">
                    <a:lumMod val="65000"/>
                    <a:lumOff val="35000"/>
                  </a:schemeClr>
                </a:solidFill>
              </a:rPr>
              <a:t>, around the world it is known as Holy Childhood.  In Sri Lanka, Holy Childhood groups gather for rallies to speak out against social injustices and pray for change. </a:t>
            </a:r>
          </a:p>
        </p:txBody>
      </p:sp>
      <p:pic>
        <p:nvPicPr>
          <p:cNvPr id="6" name="Picture 5"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151586" y="4855779"/>
            <a:ext cx="1386507" cy="955054"/>
          </a:xfrm>
          <a:prstGeom prst="rect">
            <a:avLst/>
          </a:prstGeom>
          <a:noFill/>
          <a:ln>
            <a:noFill/>
          </a:ln>
        </p:spPr>
      </p:pic>
      <p:pic>
        <p:nvPicPr>
          <p:cNvPr id="7" name="Picture 6" descr="F:\Profiles\claire.colleran\Pictures\Sri Lanka.jpg"/>
          <p:cNvPicPr/>
          <p:nvPr/>
        </p:nvPicPr>
        <p:blipFill rotWithShape="1">
          <a:blip r:embed="rId5" cstate="print">
            <a:extLst>
              <a:ext uri="{28A0092B-C50C-407E-A947-70E740481C1C}">
                <a14:useLocalDpi xmlns:a14="http://schemas.microsoft.com/office/drawing/2010/main" val="0"/>
              </a:ext>
            </a:extLst>
          </a:blip>
          <a:srcRect l="31592" t="6163" r="15968"/>
          <a:stretch/>
        </p:blipFill>
        <p:spPr bwMode="auto">
          <a:xfrm>
            <a:off x="5717628" y="348982"/>
            <a:ext cx="3863449" cy="5736507"/>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5717628" y="6085489"/>
            <a:ext cx="3863449" cy="230832"/>
          </a:xfrm>
          <a:prstGeom prst="rect">
            <a:avLst/>
          </a:prstGeom>
          <a:solidFill>
            <a:schemeClr val="bg1">
              <a:lumMod val="65000"/>
            </a:schemeClr>
          </a:solidFill>
        </p:spPr>
        <p:txBody>
          <a:bodyPr wrap="square">
            <a:spAutoFit/>
          </a:bodyPr>
          <a:lstStyle/>
          <a:p>
            <a:pPr algn="r"/>
            <a:r>
              <a:rPr lang="en-GB" sz="900" dirty="0">
                <a:solidFill>
                  <a:schemeClr val="bg1"/>
                </a:solidFill>
              </a:rPr>
              <a:t>Holy Childhood Rally, Sri Lanka</a:t>
            </a:r>
          </a:p>
        </p:txBody>
      </p:sp>
    </p:spTree>
    <p:extLst>
      <p:ext uri="{BB962C8B-B14F-4D97-AF65-F5344CB8AC3E}">
        <p14:creationId xmlns:p14="http://schemas.microsoft.com/office/powerpoint/2010/main" val="180036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5842915" cy="3966239"/>
          </a:xfrm>
          <a:prstGeom prst="rect">
            <a:avLst/>
          </a:prstGeom>
          <a:noFill/>
          <a:ln>
            <a:noFill/>
          </a:ln>
        </p:spPr>
      </p:pic>
      <p:sp>
        <p:nvSpPr>
          <p:cNvPr id="4" name="TextBox 3"/>
          <p:cNvSpPr txBox="1"/>
          <p:nvPr/>
        </p:nvSpPr>
        <p:spPr>
          <a:xfrm>
            <a:off x="388883" y="107969"/>
            <a:ext cx="5065986" cy="5847755"/>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Second Station: Jesus takes up his cross</a:t>
            </a:r>
          </a:p>
          <a:p>
            <a:endParaRPr lang="en-GB" sz="2000" b="1" dirty="0">
              <a:solidFill>
                <a:schemeClr val="tx1">
                  <a:lumMod val="75000"/>
                  <a:lumOff val="25000"/>
                </a:schemeClr>
              </a:solidFill>
            </a:endParaRPr>
          </a:p>
          <a:p>
            <a:r>
              <a:rPr lang="en-GB" sz="1400" i="1" dirty="0">
                <a:solidFill>
                  <a:schemeClr val="tx1">
                    <a:lumMod val="65000"/>
                    <a:lumOff val="35000"/>
                  </a:schemeClr>
                </a:solidFill>
              </a:rPr>
              <a:t>‘</a:t>
            </a:r>
            <a:r>
              <a:rPr lang="en-GB" sz="1400" b="1" i="1" dirty="0">
                <a:solidFill>
                  <a:schemeClr val="tx1">
                    <a:lumMod val="65000"/>
                    <a:lumOff val="35000"/>
                  </a:schemeClr>
                </a:solidFill>
              </a:rPr>
              <a:t>And when they had mocked him, they stripped him of the robe, and put his own clothes on him, and led him away to crucify him.’ </a:t>
            </a:r>
            <a:r>
              <a:rPr lang="en-GB" sz="800" i="1" dirty="0">
                <a:solidFill>
                  <a:schemeClr val="tx1">
                    <a:lumMod val="65000"/>
                    <a:lumOff val="35000"/>
                  </a:schemeClr>
                </a:solidFill>
              </a:rPr>
              <a:t>Mt 27:31</a:t>
            </a:r>
          </a:p>
          <a:p>
            <a:endParaRPr lang="en-GB" sz="2000" i="1" dirty="0">
              <a:solidFill>
                <a:schemeClr val="tx1">
                  <a:lumMod val="65000"/>
                  <a:lumOff val="35000"/>
                </a:schemeClr>
              </a:solidFill>
            </a:endParaRPr>
          </a:p>
          <a:p>
            <a:r>
              <a:rPr lang="en-GB" sz="1400" dirty="0">
                <a:solidFill>
                  <a:schemeClr val="tx1">
                    <a:lumMod val="65000"/>
                    <a:lumOff val="35000"/>
                  </a:schemeClr>
                </a:solidFill>
              </a:rPr>
              <a:t> Jesus was used to being pointed at; he didn’t act like other people, he didn’t fit in, he was ‘different’. But many had admired Jesus’ new teaching - now things were beginning to change. In just a few hours Jesus was mocked and rejected by almost everyone.</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It is a terrible feeling to be mocked and rejected, it erodes my self-worth. I doubt myself and ask, ‘What’s wrong with me?’ But often the answer lies not with me but with the offender. </a:t>
            </a:r>
          </a:p>
          <a:p>
            <a:endParaRPr lang="en-GB" sz="2000"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when I am mocked or bullied,                                               help me to seek to understand and forgive,                                                     so I might never fall into the trap                                                               of bullying others in turn. </a:t>
            </a:r>
          </a:p>
          <a:p>
            <a:endParaRPr lang="en-GB" sz="800" dirty="0">
              <a:solidFill>
                <a:schemeClr val="tx1">
                  <a:lumMod val="65000"/>
                  <a:lumOff val="35000"/>
                </a:schemeClr>
              </a:solidFill>
            </a:endParaRPr>
          </a:p>
          <a:p>
            <a:endParaRPr lang="en-GB" sz="800" dirty="0">
              <a:solidFill>
                <a:schemeClr val="tx1">
                  <a:lumMod val="65000"/>
                  <a:lumOff val="35000"/>
                </a:schemeClr>
              </a:solidFill>
            </a:endParaRPr>
          </a:p>
          <a:p>
            <a:endParaRPr lang="en-GB" sz="800" dirty="0">
              <a:solidFill>
                <a:schemeClr val="tx1">
                  <a:lumMod val="65000"/>
                  <a:lumOff val="35000"/>
                </a:schemeClr>
              </a:solidFill>
            </a:endParaRPr>
          </a:p>
        </p:txBody>
      </p:sp>
      <p:sp>
        <p:nvSpPr>
          <p:cNvPr id="5" name="TextBox 4"/>
          <p:cNvSpPr txBox="1"/>
          <p:nvPr/>
        </p:nvSpPr>
        <p:spPr>
          <a:xfrm>
            <a:off x="296654" y="5946989"/>
            <a:ext cx="5241439" cy="369332"/>
          </a:xfrm>
          <a:prstGeom prst="rect">
            <a:avLst/>
          </a:prstGeom>
          <a:noFill/>
        </p:spPr>
        <p:txBody>
          <a:bodyPr wrap="square" rtlCol="0">
            <a:spAutoFit/>
          </a:bodyPr>
          <a:lstStyle/>
          <a:p>
            <a:pPr algn="r"/>
            <a:r>
              <a:rPr lang="en-GB" sz="900" dirty="0">
                <a:solidFill>
                  <a:schemeClr val="tx1">
                    <a:lumMod val="65000"/>
                    <a:lumOff val="35000"/>
                  </a:schemeClr>
                </a:solidFill>
              </a:rPr>
              <a:t>Thanks to our supporters , </a:t>
            </a:r>
            <a:r>
              <a:rPr lang="en-GB" sz="900" dirty="0" err="1">
                <a:solidFill>
                  <a:schemeClr val="tx1">
                    <a:lumMod val="65000"/>
                    <a:lumOff val="35000"/>
                  </a:schemeClr>
                </a:solidFill>
              </a:rPr>
              <a:t>Missio</a:t>
            </a:r>
            <a:r>
              <a:rPr lang="en-GB" sz="900" dirty="0">
                <a:solidFill>
                  <a:schemeClr val="tx1">
                    <a:lumMod val="65000"/>
                    <a:lumOff val="35000"/>
                  </a:schemeClr>
                </a:solidFill>
              </a:rPr>
              <a:t> helps fund the </a:t>
            </a:r>
            <a:r>
              <a:rPr lang="en-GB" sz="900" dirty="0" err="1">
                <a:solidFill>
                  <a:schemeClr val="tx1">
                    <a:lumMod val="65000"/>
                    <a:lumOff val="35000"/>
                  </a:schemeClr>
                </a:solidFill>
              </a:rPr>
              <a:t>Marka</a:t>
            </a:r>
            <a:r>
              <a:rPr lang="en-GB" sz="900" dirty="0">
                <a:solidFill>
                  <a:schemeClr val="tx1">
                    <a:lumMod val="65000"/>
                    <a:lumOff val="35000"/>
                  </a:schemeClr>
                </a:solidFill>
              </a:rPr>
              <a:t> School for Iraqi Refugees. The school provides free education to child victims of violent persecution and teaches the importance of mercy, peace, and hope.   </a:t>
            </a:r>
          </a:p>
        </p:txBody>
      </p:sp>
      <p:sp>
        <p:nvSpPr>
          <p:cNvPr id="8" name="Rectangle 7"/>
          <p:cNvSpPr/>
          <p:nvPr/>
        </p:nvSpPr>
        <p:spPr>
          <a:xfrm>
            <a:off x="5654566" y="6085489"/>
            <a:ext cx="3796916" cy="230832"/>
          </a:xfrm>
          <a:prstGeom prst="rect">
            <a:avLst/>
          </a:prstGeom>
          <a:solidFill>
            <a:schemeClr val="bg1">
              <a:lumMod val="65000"/>
            </a:schemeClr>
          </a:solidFill>
        </p:spPr>
        <p:txBody>
          <a:bodyPr wrap="square">
            <a:spAutoFit/>
          </a:bodyPr>
          <a:lstStyle/>
          <a:p>
            <a:pPr algn="r"/>
            <a:r>
              <a:rPr lang="en-GB" sz="900" dirty="0">
                <a:solidFill>
                  <a:schemeClr val="bg1"/>
                </a:solidFill>
              </a:rPr>
              <a:t>Lunchtime prayers, The </a:t>
            </a:r>
            <a:r>
              <a:rPr lang="en-GB" sz="900" dirty="0" err="1">
                <a:solidFill>
                  <a:schemeClr val="bg1"/>
                </a:solidFill>
              </a:rPr>
              <a:t>Marka</a:t>
            </a:r>
            <a:r>
              <a:rPr lang="en-GB" sz="900" dirty="0">
                <a:solidFill>
                  <a:schemeClr val="bg1"/>
                </a:solidFill>
              </a:rPr>
              <a:t> school for Refugees, Jordan</a:t>
            </a:r>
          </a:p>
        </p:txBody>
      </p:sp>
      <p:pic>
        <p:nvPicPr>
          <p:cNvPr id="10" name="Picture 9" descr="Z:\Photos\Abroad\Middle East\2017-HolyLand-COPYRIGHTRESTRICTIONSAPPLY-Michelle\ALL IMAGES REQUIRE COPYRIGHT\17_10_02_AMMAN\TL409_MISSIO_171002_94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566" y="416297"/>
            <a:ext cx="3796916" cy="5669191"/>
          </a:xfrm>
          <a:prstGeom prst="rect">
            <a:avLst/>
          </a:prstGeom>
          <a:noFill/>
          <a:ln>
            <a:noFill/>
          </a:ln>
        </p:spPr>
      </p:pic>
      <p:pic>
        <p:nvPicPr>
          <p:cNvPr id="11" name="Picture 10" descr="F:\Profiles\claire.colleran\Pictures\Missio Logo.png"/>
          <p:cNvPicPr/>
          <p:nvPr/>
        </p:nvPicPr>
        <p:blipFill>
          <a:blip r:embed="rId5">
            <a:extLst>
              <a:ext uri="{28A0092B-C50C-407E-A947-70E740481C1C}">
                <a14:useLocalDpi xmlns:a14="http://schemas.microsoft.com/office/drawing/2010/main" val="0"/>
              </a:ext>
            </a:extLst>
          </a:blip>
          <a:srcRect/>
          <a:stretch>
            <a:fillRect/>
          </a:stretch>
        </p:blipFill>
        <p:spPr bwMode="auto">
          <a:xfrm>
            <a:off x="4151586" y="4855779"/>
            <a:ext cx="1386507" cy="955054"/>
          </a:xfrm>
          <a:prstGeom prst="rect">
            <a:avLst/>
          </a:prstGeom>
          <a:noFill/>
          <a:ln>
            <a:noFill/>
          </a:ln>
        </p:spPr>
      </p:pic>
    </p:spTree>
    <p:extLst>
      <p:ext uri="{BB962C8B-B14F-4D97-AF65-F5344CB8AC3E}">
        <p14:creationId xmlns:p14="http://schemas.microsoft.com/office/powerpoint/2010/main" val="254838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5842915" cy="3966239"/>
          </a:xfrm>
          <a:prstGeom prst="rect">
            <a:avLst/>
          </a:prstGeom>
          <a:noFill/>
          <a:ln>
            <a:noFill/>
          </a:ln>
        </p:spPr>
      </p:pic>
      <p:sp>
        <p:nvSpPr>
          <p:cNvPr id="4" name="TextBox 3"/>
          <p:cNvSpPr txBox="1"/>
          <p:nvPr/>
        </p:nvSpPr>
        <p:spPr>
          <a:xfrm>
            <a:off x="388883" y="107969"/>
            <a:ext cx="5065986" cy="5970865"/>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Third Station: Jesus falls the first time</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‘Even youths grow tired and weary, and young people stumble and fall; but those who hope in the Lord will renew their strength.’                </a:t>
            </a:r>
            <a:r>
              <a:rPr lang="en-GB" sz="800" i="1" dirty="0">
                <a:solidFill>
                  <a:schemeClr val="tx1">
                    <a:lumMod val="65000"/>
                    <a:lumOff val="35000"/>
                  </a:schemeClr>
                </a:solidFill>
              </a:rPr>
              <a:t>Isaiah 40:30-31</a:t>
            </a:r>
          </a:p>
          <a:p>
            <a:endParaRPr lang="en-GB" sz="2000" i="1" dirty="0">
              <a:solidFill>
                <a:schemeClr val="tx1">
                  <a:lumMod val="65000"/>
                  <a:lumOff val="35000"/>
                </a:schemeClr>
              </a:solidFill>
            </a:endParaRPr>
          </a:p>
          <a:p>
            <a:r>
              <a:rPr lang="en-GB" sz="1400" dirty="0">
                <a:solidFill>
                  <a:schemeClr val="tx1">
                    <a:lumMod val="65000"/>
                    <a:lumOff val="35000"/>
                  </a:schemeClr>
                </a:solidFill>
              </a:rPr>
              <a:t>It must have taken a while for Jesus to adjust to the weight of the rough wooden cross. His first steps would have been unsure; made worse by the push and shove of the jeering onlookers. Without help he was bound to fall.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Whenever I enter a new stage of life it takes a while to adjust: starting a new school, moving to a new area, growing into adulthood.  It’s easy to stumble as I try to work out where I fit and whom I can trust. </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guide my steps as I journey through life. </a:t>
            </a:r>
          </a:p>
          <a:p>
            <a:r>
              <a:rPr lang="en-GB" sz="1400" dirty="0">
                <a:solidFill>
                  <a:schemeClr val="tx1">
                    <a:lumMod val="65000"/>
                    <a:lumOff val="35000"/>
                  </a:schemeClr>
                </a:solidFill>
              </a:rPr>
              <a:t>When I stumble and fall, may I always remember </a:t>
            </a:r>
          </a:p>
          <a:p>
            <a:r>
              <a:rPr lang="en-GB" sz="1400" dirty="0">
                <a:solidFill>
                  <a:schemeClr val="tx1">
                    <a:lumMod val="65000"/>
                    <a:lumOff val="35000"/>
                  </a:schemeClr>
                </a:solidFill>
              </a:rPr>
              <a:t>that you are ready to pick me up</a:t>
            </a:r>
          </a:p>
          <a:p>
            <a:r>
              <a:rPr lang="en-GB" sz="1400" dirty="0">
                <a:solidFill>
                  <a:schemeClr val="tx1">
                    <a:lumMod val="65000"/>
                    <a:lumOff val="35000"/>
                  </a:schemeClr>
                </a:solidFill>
              </a:rPr>
              <a:t>and encourage me to walk tall. </a:t>
            </a:r>
          </a:p>
          <a:p>
            <a:endParaRPr lang="en-GB" sz="800" dirty="0">
              <a:solidFill>
                <a:schemeClr val="tx1">
                  <a:lumMod val="65000"/>
                  <a:lumOff val="35000"/>
                </a:schemeClr>
              </a:solidFill>
            </a:endParaRPr>
          </a:p>
          <a:p>
            <a:endParaRPr lang="en-GB" sz="800" dirty="0">
              <a:solidFill>
                <a:schemeClr val="tx1">
                  <a:lumMod val="65000"/>
                  <a:lumOff val="35000"/>
                </a:schemeClr>
              </a:solidFill>
            </a:endParaRPr>
          </a:p>
          <a:p>
            <a:endParaRPr lang="en-GB" sz="800" dirty="0">
              <a:solidFill>
                <a:schemeClr val="tx1">
                  <a:lumMod val="65000"/>
                  <a:lumOff val="35000"/>
                </a:schemeClr>
              </a:solidFill>
            </a:endParaRPr>
          </a:p>
        </p:txBody>
      </p:sp>
      <p:sp>
        <p:nvSpPr>
          <p:cNvPr id="5" name="TextBox 4"/>
          <p:cNvSpPr txBox="1"/>
          <p:nvPr/>
        </p:nvSpPr>
        <p:spPr>
          <a:xfrm>
            <a:off x="315310" y="5875035"/>
            <a:ext cx="5231788" cy="507831"/>
          </a:xfrm>
          <a:prstGeom prst="rect">
            <a:avLst/>
          </a:prstGeom>
          <a:noFill/>
        </p:spPr>
        <p:txBody>
          <a:bodyPr wrap="square" rtlCol="0">
            <a:spAutoFit/>
          </a:bodyPr>
          <a:lstStyle/>
          <a:p>
            <a:pPr algn="r"/>
            <a:r>
              <a:rPr lang="en-GB" sz="900" dirty="0">
                <a:solidFill>
                  <a:schemeClr val="tx1">
                    <a:lumMod val="65000"/>
                    <a:lumOff val="35000"/>
                  </a:schemeClr>
                </a:solidFill>
              </a:rPr>
              <a:t>In Malawi, poverty means teenagers miss school and face a future of unemployment and crime. With the help of </a:t>
            </a:r>
            <a:r>
              <a:rPr lang="en-GB" sz="900" dirty="0" err="1">
                <a:solidFill>
                  <a:schemeClr val="tx1">
                    <a:lumMod val="65000"/>
                    <a:lumOff val="35000"/>
                  </a:schemeClr>
                </a:solidFill>
              </a:rPr>
              <a:t>Missio’s</a:t>
            </a:r>
            <a:r>
              <a:rPr lang="en-GB" sz="900" dirty="0">
                <a:solidFill>
                  <a:schemeClr val="tx1">
                    <a:lumMod val="65000"/>
                    <a:lumOff val="35000"/>
                  </a:schemeClr>
                </a:solidFill>
              </a:rPr>
              <a:t> supporters, Fr Henry founded The </a:t>
            </a:r>
            <a:r>
              <a:rPr lang="en-GB" sz="900" dirty="0" err="1">
                <a:solidFill>
                  <a:schemeClr val="tx1">
                    <a:lumMod val="65000"/>
                    <a:lumOff val="35000"/>
                  </a:schemeClr>
                </a:solidFill>
              </a:rPr>
              <a:t>Pirimiti</a:t>
            </a:r>
            <a:r>
              <a:rPr lang="en-GB" sz="900" dirty="0">
                <a:solidFill>
                  <a:schemeClr val="tx1">
                    <a:lumMod val="65000"/>
                    <a:lumOff val="35000"/>
                  </a:schemeClr>
                </a:solidFill>
              </a:rPr>
              <a:t> Boarding House to ensure teenagers continue their education.    </a:t>
            </a:r>
          </a:p>
        </p:txBody>
      </p:sp>
      <p:sp>
        <p:nvSpPr>
          <p:cNvPr id="8" name="Rectangle 7"/>
          <p:cNvSpPr/>
          <p:nvPr/>
        </p:nvSpPr>
        <p:spPr>
          <a:xfrm>
            <a:off x="5654566" y="5931062"/>
            <a:ext cx="3796916" cy="230832"/>
          </a:xfrm>
          <a:prstGeom prst="rect">
            <a:avLst/>
          </a:prstGeom>
          <a:solidFill>
            <a:schemeClr val="bg1">
              <a:lumMod val="65000"/>
            </a:schemeClr>
          </a:solidFill>
        </p:spPr>
        <p:txBody>
          <a:bodyPr wrap="square">
            <a:spAutoFit/>
          </a:bodyPr>
          <a:lstStyle/>
          <a:p>
            <a:pPr algn="r"/>
            <a:r>
              <a:rPr lang="en-GB" sz="900" dirty="0">
                <a:solidFill>
                  <a:schemeClr val="bg1"/>
                </a:solidFill>
              </a:rPr>
              <a:t>Students at the </a:t>
            </a:r>
            <a:r>
              <a:rPr lang="en-GB" sz="900" dirty="0" err="1">
                <a:solidFill>
                  <a:schemeClr val="bg1"/>
                </a:solidFill>
              </a:rPr>
              <a:t>Pirmiti</a:t>
            </a:r>
            <a:r>
              <a:rPr lang="en-GB" sz="900" dirty="0">
                <a:solidFill>
                  <a:schemeClr val="bg1"/>
                </a:solidFill>
              </a:rPr>
              <a:t> Boarding House, Malawi,  with founder Fr Henry</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160591" y="4792716"/>
            <a:ext cx="1386507" cy="955054"/>
          </a:xfrm>
          <a:prstGeom prst="rect">
            <a:avLst/>
          </a:prstGeom>
          <a:noFill/>
          <a:ln>
            <a:noFill/>
          </a:ln>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44517" r="6357"/>
          <a:stretch/>
        </p:blipFill>
        <p:spPr>
          <a:xfrm>
            <a:off x="5654566" y="794350"/>
            <a:ext cx="3796916" cy="5152639"/>
          </a:xfrm>
          <a:prstGeom prst="rect">
            <a:avLst/>
          </a:prstGeom>
        </p:spPr>
      </p:pic>
    </p:spTree>
    <p:extLst>
      <p:ext uri="{BB962C8B-B14F-4D97-AF65-F5344CB8AC3E}">
        <p14:creationId xmlns:p14="http://schemas.microsoft.com/office/powerpoint/2010/main" val="296431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276194" cy="6401753"/>
          </a:xfrm>
          <a:prstGeom prst="rect">
            <a:avLst/>
          </a:prstGeom>
          <a:noFill/>
        </p:spPr>
        <p:txBody>
          <a:bodyPr wrap="square" rtlCol="0">
            <a:spAutoFit/>
          </a:bodyPr>
          <a:lstStyle/>
          <a:p>
            <a:r>
              <a:rPr lang="en-GB" sz="3600" b="1" dirty="0">
                <a:solidFill>
                  <a:srgbClr val="C00000"/>
                </a:solidFill>
              </a:rPr>
              <a:t>‘The Stations of the Cross</a:t>
            </a:r>
          </a:p>
          <a:p>
            <a:r>
              <a:rPr lang="en-GB" sz="2000" b="1" dirty="0">
                <a:solidFill>
                  <a:srgbClr val="C00000"/>
                </a:solidFill>
              </a:rPr>
              <a:t>Fourth Station: Jesus meets his mother</a:t>
            </a:r>
          </a:p>
          <a:p>
            <a:endParaRPr lang="en-GB" sz="2000" b="1" dirty="0">
              <a:solidFill>
                <a:srgbClr val="C00000"/>
              </a:solidFill>
            </a:endParaRPr>
          </a:p>
          <a:p>
            <a:r>
              <a:rPr lang="en-GB" sz="1400" b="1" i="1" dirty="0">
                <a:solidFill>
                  <a:schemeClr val="tx1">
                    <a:lumMod val="65000"/>
                    <a:lumOff val="35000"/>
                  </a:schemeClr>
                </a:solidFill>
              </a:rPr>
              <a:t>‘God sent the angel Gabriel to a young woman named Mary... The angel said, “Peace be with you. The Lord is with you and has greatly blessed you. You will give birth to a son and name him Jesus. He will be great and called the Son of the Most High God.”’ </a:t>
            </a:r>
            <a:r>
              <a:rPr lang="en-GB" sz="800" i="1" dirty="0">
                <a:solidFill>
                  <a:schemeClr val="tx1">
                    <a:lumMod val="65000"/>
                    <a:lumOff val="35000"/>
                  </a:schemeClr>
                </a:solidFill>
              </a:rPr>
              <a:t>Luke 1: 26-33</a:t>
            </a:r>
          </a:p>
          <a:p>
            <a:endParaRPr lang="en-GB" sz="2000" b="1" dirty="0">
              <a:solidFill>
                <a:srgbClr val="C00000"/>
              </a:solidFill>
            </a:endParaRPr>
          </a:p>
          <a:p>
            <a:r>
              <a:rPr lang="en-GB" sz="1400" dirty="0">
                <a:solidFill>
                  <a:schemeClr val="tx1">
                    <a:lumMod val="65000"/>
                    <a:lumOff val="35000"/>
                  </a:schemeClr>
                </a:solidFill>
              </a:rPr>
              <a:t>The words of the angel must seem like a distant memory for Mary; her hopes for her son now appear dashed as she sees Jesus in pain, dejected and humiliated.  Since his birth she has cared for him; now, as he carries his cross, she can do no more than watch. </a:t>
            </a:r>
          </a:p>
          <a:p>
            <a:endParaRPr lang="en-GB" sz="2000" dirty="0"/>
          </a:p>
          <a:p>
            <a:r>
              <a:rPr lang="en-GB" sz="1400" b="1" dirty="0">
                <a:solidFill>
                  <a:schemeClr val="tx1">
                    <a:lumMod val="65000"/>
                    <a:lumOff val="35000"/>
                  </a:schemeClr>
                </a:solidFill>
              </a:rPr>
              <a:t>Reflection: </a:t>
            </a:r>
            <a:r>
              <a:rPr lang="en-GB" sz="1400" dirty="0">
                <a:solidFill>
                  <a:schemeClr val="tx1">
                    <a:lumMod val="65000"/>
                    <a:lumOff val="35000"/>
                  </a:schemeClr>
                </a:solidFill>
              </a:rPr>
              <a:t>It can be difficult for my family to watch as I become more independent and struggle with life’s challenges. They worry I might make the wrong choices. Sometimes this hurts all of us, but I know that, whatever happens, they love me and want the best for me.</a:t>
            </a:r>
          </a:p>
          <a:p>
            <a:endParaRPr lang="en-GB" sz="2000" dirty="0">
              <a:solidFill>
                <a:schemeClr val="tx1">
                  <a:lumMod val="65000"/>
                  <a:lumOff val="35000"/>
                </a:schemeClr>
              </a:solidFill>
            </a:endParaRPr>
          </a:p>
          <a:p>
            <a:r>
              <a:rPr lang="en-GB" sz="1400" b="1" dirty="0">
                <a:solidFill>
                  <a:schemeClr val="tx1">
                    <a:lumMod val="65000"/>
                    <a:lumOff val="35000"/>
                  </a:schemeClr>
                </a:solidFill>
              </a:rPr>
              <a:t>Prayer: </a:t>
            </a:r>
            <a:r>
              <a:rPr lang="en-GB" sz="1400" dirty="0">
                <a:solidFill>
                  <a:schemeClr val="tx1">
                    <a:lumMod val="65000"/>
                    <a:lumOff val="35000"/>
                  </a:schemeClr>
                </a:solidFill>
              </a:rPr>
              <a:t>Lord, remind me that love costs and</a:t>
            </a:r>
          </a:p>
          <a:p>
            <a:r>
              <a:rPr lang="en-GB" sz="1400" dirty="0">
                <a:solidFill>
                  <a:schemeClr val="tx1">
                    <a:lumMod val="65000"/>
                    <a:lumOff val="35000"/>
                  </a:schemeClr>
                </a:solidFill>
              </a:rPr>
              <a:t> to value it above all things. </a:t>
            </a:r>
          </a:p>
          <a:p>
            <a:r>
              <a:rPr lang="en-GB" sz="1400" dirty="0">
                <a:solidFill>
                  <a:schemeClr val="tx1">
                    <a:lumMod val="65000"/>
                    <a:lumOff val="35000"/>
                  </a:schemeClr>
                </a:solidFill>
              </a:rPr>
              <a:t>Foster in me a loving, grateful and</a:t>
            </a:r>
          </a:p>
          <a:p>
            <a:r>
              <a:rPr lang="en-GB" sz="1400" dirty="0">
                <a:solidFill>
                  <a:schemeClr val="tx1">
                    <a:lumMod val="65000"/>
                    <a:lumOff val="35000"/>
                  </a:schemeClr>
                </a:solidFill>
              </a:rPr>
              <a:t>humble heart, ready to listen and grow.</a:t>
            </a:r>
          </a:p>
          <a:p>
            <a:endParaRPr lang="en-GB" sz="3600" b="1" dirty="0">
              <a:solidFill>
                <a:srgbClr val="C00000"/>
              </a:solidFill>
            </a:endParaRPr>
          </a:p>
        </p:txBody>
      </p:sp>
      <p:sp>
        <p:nvSpPr>
          <p:cNvPr id="5" name="TextBox 4"/>
          <p:cNvSpPr txBox="1"/>
          <p:nvPr/>
        </p:nvSpPr>
        <p:spPr>
          <a:xfrm>
            <a:off x="388883" y="5921200"/>
            <a:ext cx="5423339" cy="369332"/>
          </a:xfrm>
          <a:prstGeom prst="rect">
            <a:avLst/>
          </a:prstGeom>
          <a:noFill/>
        </p:spPr>
        <p:txBody>
          <a:bodyPr wrap="square" rtlCol="0">
            <a:spAutoFit/>
          </a:bodyPr>
          <a:lstStyle/>
          <a:p>
            <a:pPr algn="r"/>
            <a:r>
              <a:rPr lang="en-GB" sz="900" dirty="0" err="1">
                <a:solidFill>
                  <a:schemeClr val="tx1">
                    <a:lumMod val="65000"/>
                    <a:lumOff val="35000"/>
                  </a:schemeClr>
                </a:solidFill>
              </a:rPr>
              <a:t>Yusef</a:t>
            </a:r>
            <a:r>
              <a:rPr lang="en-GB" sz="900" dirty="0">
                <a:solidFill>
                  <a:schemeClr val="tx1">
                    <a:lumMod val="65000"/>
                    <a:lumOff val="35000"/>
                  </a:schemeClr>
                </a:solidFill>
              </a:rPr>
              <a:t> and his family left Iraq after he was attacked. </a:t>
            </a:r>
            <a:r>
              <a:rPr lang="en-GB" sz="900" dirty="0" err="1">
                <a:solidFill>
                  <a:schemeClr val="tx1">
                    <a:lumMod val="65000"/>
                    <a:lumOff val="35000"/>
                  </a:schemeClr>
                </a:solidFill>
              </a:rPr>
              <a:t>Yusef</a:t>
            </a:r>
            <a:r>
              <a:rPr lang="en-GB" sz="900" dirty="0">
                <a:solidFill>
                  <a:schemeClr val="tx1">
                    <a:lumMod val="65000"/>
                    <a:lumOff val="35000"/>
                  </a:schemeClr>
                </a:solidFill>
              </a:rPr>
              <a:t> was set on fire because of his faith. He and his family are supported by the local Catholic church and </a:t>
            </a:r>
            <a:r>
              <a:rPr lang="en-GB" sz="900" dirty="0" err="1">
                <a:solidFill>
                  <a:schemeClr val="tx1">
                    <a:lumMod val="65000"/>
                    <a:lumOff val="35000"/>
                  </a:schemeClr>
                </a:solidFill>
              </a:rPr>
              <a:t>Missio</a:t>
            </a:r>
            <a:r>
              <a:rPr lang="en-GB" sz="900" dirty="0">
                <a:solidFill>
                  <a:schemeClr val="tx1">
                    <a:lumMod val="65000"/>
                    <a:lumOff val="35000"/>
                  </a:schemeClr>
                </a:solidFill>
              </a:rPr>
              <a:t>. In spite of everything, their faith remains strong.     </a:t>
            </a:r>
          </a:p>
        </p:txBody>
      </p:sp>
      <p:sp>
        <p:nvSpPr>
          <p:cNvPr id="8" name="Rectangle 7"/>
          <p:cNvSpPr/>
          <p:nvPr/>
        </p:nvSpPr>
        <p:spPr>
          <a:xfrm>
            <a:off x="6021591" y="6059700"/>
            <a:ext cx="3480532" cy="230832"/>
          </a:xfrm>
          <a:prstGeom prst="rect">
            <a:avLst/>
          </a:prstGeom>
          <a:solidFill>
            <a:schemeClr val="bg1">
              <a:lumMod val="65000"/>
            </a:schemeClr>
          </a:solidFill>
        </p:spPr>
        <p:txBody>
          <a:bodyPr wrap="square">
            <a:spAutoFit/>
          </a:bodyPr>
          <a:lstStyle/>
          <a:p>
            <a:pPr algn="r"/>
            <a:r>
              <a:rPr lang="en-GB" sz="900" dirty="0" err="1">
                <a:solidFill>
                  <a:schemeClr val="bg1"/>
                </a:solidFill>
              </a:rPr>
              <a:t>Yusef</a:t>
            </a:r>
            <a:r>
              <a:rPr lang="en-GB" sz="900" dirty="0">
                <a:solidFill>
                  <a:schemeClr val="bg1"/>
                </a:solidFill>
              </a:rPr>
              <a:t> and his mother, Iraqi refugees, Jordan</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456826" y="4747490"/>
            <a:ext cx="1386507" cy="955054"/>
          </a:xfrm>
          <a:prstGeom prst="rect">
            <a:avLst/>
          </a:prstGeom>
          <a:noFill/>
          <a:ln>
            <a:no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21590" y="331793"/>
            <a:ext cx="3480533" cy="5727908"/>
          </a:xfrm>
          <a:prstGeom prst="rect">
            <a:avLst/>
          </a:prstGeom>
        </p:spPr>
      </p:pic>
    </p:spTree>
    <p:extLst>
      <p:ext uri="{BB962C8B-B14F-4D97-AF65-F5344CB8AC3E}">
        <p14:creationId xmlns:p14="http://schemas.microsoft.com/office/powerpoint/2010/main" val="219508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4" y="2677902"/>
            <a:ext cx="6010243" cy="3966239"/>
          </a:xfrm>
          <a:prstGeom prst="rect">
            <a:avLst/>
          </a:prstGeom>
          <a:noFill/>
          <a:ln>
            <a:noFill/>
          </a:ln>
        </p:spPr>
      </p:pic>
      <p:sp>
        <p:nvSpPr>
          <p:cNvPr id="4" name="TextBox 3"/>
          <p:cNvSpPr txBox="1"/>
          <p:nvPr/>
        </p:nvSpPr>
        <p:spPr>
          <a:xfrm>
            <a:off x="388883" y="107969"/>
            <a:ext cx="5044132" cy="5786199"/>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Fifth Station: Simon helps Jesus carry his cross</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‘As the soldiers led Jesus away, they seized Simon from Cyrene, who was on his way in from the country, and put the cross on him and made him carry it behind Jesus.” </a:t>
            </a:r>
            <a:r>
              <a:rPr lang="en-GB" sz="800" i="1" dirty="0">
                <a:solidFill>
                  <a:schemeClr val="tx1">
                    <a:lumMod val="65000"/>
                    <a:lumOff val="35000"/>
                  </a:schemeClr>
                </a:solidFill>
              </a:rPr>
              <a:t>Luke 23:26</a:t>
            </a:r>
          </a:p>
          <a:p>
            <a:endParaRPr lang="en-GB" sz="2000" i="1" dirty="0">
              <a:solidFill>
                <a:schemeClr val="tx1">
                  <a:lumMod val="65000"/>
                  <a:lumOff val="35000"/>
                </a:schemeClr>
              </a:solidFill>
            </a:endParaRPr>
          </a:p>
          <a:p>
            <a:r>
              <a:rPr lang="en-GB" sz="1400" dirty="0">
                <a:solidFill>
                  <a:schemeClr val="tx1">
                    <a:lumMod val="65000"/>
                    <a:lumOff val="35000"/>
                  </a:schemeClr>
                </a:solidFill>
              </a:rPr>
              <a:t>Simon didn’t want to get involved. He was just trying to pass through the crowd and get on with his day. But he was picked out and forced into helping. He did - and it changed his life forever.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Sometimes I turn away when asked to help. I feel there is little I can offer, or I’m afraid I’ll make a fool of myself. But the world is changed by people stepping forward to do whatever they can to share the load of another. </a:t>
            </a:r>
            <a:endParaRPr lang="en-GB" sz="1400" b="1" dirty="0">
              <a:solidFill>
                <a:schemeClr val="tx1">
                  <a:lumMod val="65000"/>
                  <a:lumOff val="35000"/>
                </a:schemeClr>
              </a:solidFill>
            </a:endParaRP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help me to trust</a:t>
            </a:r>
          </a:p>
          <a:p>
            <a:r>
              <a:rPr lang="en-GB" sz="1400" dirty="0">
                <a:solidFill>
                  <a:schemeClr val="tx1">
                    <a:lumMod val="65000"/>
                    <a:lumOff val="35000"/>
                  </a:schemeClr>
                </a:solidFill>
              </a:rPr>
              <a:t>that when others ask for my help</a:t>
            </a:r>
          </a:p>
          <a:p>
            <a:r>
              <a:rPr lang="en-GB" sz="1400" dirty="0">
                <a:solidFill>
                  <a:schemeClr val="tx1">
                    <a:lumMod val="65000"/>
                    <a:lumOff val="35000"/>
                  </a:schemeClr>
                </a:solidFill>
              </a:rPr>
              <a:t>they believe I can make a difference.</a:t>
            </a:r>
          </a:p>
          <a:p>
            <a:r>
              <a:rPr lang="en-GB" sz="1400" dirty="0">
                <a:solidFill>
                  <a:schemeClr val="tx1">
                    <a:lumMod val="65000"/>
                    <a:lumOff val="35000"/>
                  </a:schemeClr>
                </a:solidFill>
              </a:rPr>
              <a:t>Give me the courage to step forward </a:t>
            </a:r>
          </a:p>
          <a:p>
            <a:r>
              <a:rPr lang="en-GB" sz="1400" dirty="0">
                <a:solidFill>
                  <a:schemeClr val="tx1">
                    <a:lumMod val="65000"/>
                    <a:lumOff val="35000"/>
                  </a:schemeClr>
                </a:solidFill>
              </a:rPr>
              <a:t>and get involved. </a:t>
            </a:r>
          </a:p>
          <a:p>
            <a:endParaRPr lang="en-GB" sz="1400" dirty="0">
              <a:solidFill>
                <a:schemeClr val="tx1">
                  <a:lumMod val="65000"/>
                  <a:lumOff val="35000"/>
                </a:schemeClr>
              </a:solidFill>
            </a:endParaRPr>
          </a:p>
        </p:txBody>
      </p:sp>
      <p:sp>
        <p:nvSpPr>
          <p:cNvPr id="5" name="TextBox 4"/>
          <p:cNvSpPr txBox="1"/>
          <p:nvPr/>
        </p:nvSpPr>
        <p:spPr>
          <a:xfrm>
            <a:off x="221554" y="5944966"/>
            <a:ext cx="5401480" cy="369332"/>
          </a:xfrm>
          <a:prstGeom prst="rect">
            <a:avLst/>
          </a:prstGeom>
          <a:noFill/>
        </p:spPr>
        <p:txBody>
          <a:bodyPr wrap="square" rtlCol="0">
            <a:spAutoFit/>
          </a:bodyPr>
          <a:lstStyle/>
          <a:p>
            <a:pPr algn="r"/>
            <a:r>
              <a:rPr lang="en-GB" sz="900" dirty="0" err="1">
                <a:solidFill>
                  <a:schemeClr val="tx1">
                    <a:lumMod val="65000"/>
                    <a:lumOff val="35000"/>
                  </a:schemeClr>
                </a:solidFill>
              </a:rPr>
              <a:t>Sr</a:t>
            </a:r>
            <a:r>
              <a:rPr lang="en-GB" sz="900" dirty="0">
                <a:solidFill>
                  <a:schemeClr val="tx1">
                    <a:lumMod val="65000"/>
                    <a:lumOff val="35000"/>
                  </a:schemeClr>
                </a:solidFill>
              </a:rPr>
              <a:t> </a:t>
            </a:r>
            <a:r>
              <a:rPr lang="en-GB" sz="900" dirty="0" err="1">
                <a:solidFill>
                  <a:schemeClr val="tx1">
                    <a:lumMod val="65000"/>
                    <a:lumOff val="35000"/>
                  </a:schemeClr>
                </a:solidFill>
              </a:rPr>
              <a:t>Dinesha</a:t>
            </a:r>
            <a:r>
              <a:rPr lang="en-GB" sz="900" dirty="0">
                <a:solidFill>
                  <a:schemeClr val="tx1">
                    <a:lumMod val="65000"/>
                    <a:lumOff val="35000"/>
                  </a:schemeClr>
                </a:solidFill>
              </a:rPr>
              <a:t> is from Sri Lanka. In 2014 she visited a refugee project in Tel Aviv. Whilst there she was asked to stay and help. She agreed and with the help of </a:t>
            </a:r>
            <a:r>
              <a:rPr lang="en-GB" sz="900" dirty="0" err="1">
                <a:solidFill>
                  <a:schemeClr val="tx1">
                    <a:lumMod val="65000"/>
                    <a:lumOff val="35000"/>
                  </a:schemeClr>
                </a:solidFill>
              </a:rPr>
              <a:t>Missio’s</a:t>
            </a:r>
            <a:r>
              <a:rPr lang="en-GB" sz="900" dirty="0">
                <a:solidFill>
                  <a:schemeClr val="tx1">
                    <a:lumMod val="65000"/>
                    <a:lumOff val="35000"/>
                  </a:schemeClr>
                </a:solidFill>
              </a:rPr>
              <a:t> supporters  she has been serving the poor there ever since.         </a:t>
            </a:r>
          </a:p>
        </p:txBody>
      </p:sp>
      <p:sp>
        <p:nvSpPr>
          <p:cNvPr id="8" name="Rectangle 7"/>
          <p:cNvSpPr/>
          <p:nvPr/>
        </p:nvSpPr>
        <p:spPr>
          <a:xfrm>
            <a:off x="5792340" y="6059699"/>
            <a:ext cx="3709783" cy="230832"/>
          </a:xfrm>
          <a:prstGeom prst="rect">
            <a:avLst/>
          </a:prstGeom>
          <a:solidFill>
            <a:schemeClr val="bg1">
              <a:lumMod val="65000"/>
            </a:schemeClr>
          </a:solidFill>
        </p:spPr>
        <p:txBody>
          <a:bodyPr wrap="square">
            <a:spAutoFit/>
          </a:bodyPr>
          <a:lstStyle/>
          <a:p>
            <a:pPr algn="r"/>
            <a:r>
              <a:rPr lang="en-GB" sz="900" dirty="0" err="1">
                <a:solidFill>
                  <a:schemeClr val="bg1"/>
                </a:solidFill>
              </a:rPr>
              <a:t>Sr</a:t>
            </a:r>
            <a:r>
              <a:rPr lang="en-GB" sz="900" dirty="0">
                <a:solidFill>
                  <a:schemeClr val="bg1"/>
                </a:solidFill>
              </a:rPr>
              <a:t> </a:t>
            </a:r>
            <a:r>
              <a:rPr lang="en-GB" sz="900" dirty="0" err="1">
                <a:solidFill>
                  <a:schemeClr val="bg1"/>
                </a:solidFill>
              </a:rPr>
              <a:t>Dinesha</a:t>
            </a:r>
            <a:r>
              <a:rPr lang="en-GB" sz="900" dirty="0">
                <a:solidFill>
                  <a:schemeClr val="bg1"/>
                </a:solidFill>
              </a:rPr>
              <a:t> works with refugees and migrants in Tel Aviv’s slums</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147702" y="4661022"/>
            <a:ext cx="1386507" cy="955054"/>
          </a:xfrm>
          <a:prstGeom prst="rect">
            <a:avLst/>
          </a:prstGeom>
          <a:noFill/>
          <a:ln>
            <a:no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6379"/>
          <a:stretch/>
        </p:blipFill>
        <p:spPr>
          <a:xfrm>
            <a:off x="5792340" y="357352"/>
            <a:ext cx="3709783" cy="5702347"/>
          </a:xfrm>
          <a:prstGeom prst="rect">
            <a:avLst/>
          </a:prstGeom>
        </p:spPr>
      </p:pic>
    </p:spTree>
    <p:extLst>
      <p:ext uri="{BB962C8B-B14F-4D97-AF65-F5344CB8AC3E}">
        <p14:creationId xmlns:p14="http://schemas.microsoft.com/office/powerpoint/2010/main" val="91672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276194" cy="6217087"/>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Sixth Station: Veronica wipes Jesus’ face</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‘The King will answer them, “Amen I tell you, whatever you did for one of these brothers and sisters of mine, even the least of these, you did it to me.” </a:t>
            </a:r>
            <a:r>
              <a:rPr lang="en-GB" sz="800" i="1" dirty="0">
                <a:solidFill>
                  <a:schemeClr val="tx1">
                    <a:lumMod val="65000"/>
                    <a:lumOff val="35000"/>
                  </a:schemeClr>
                </a:solidFill>
              </a:rPr>
              <a:t>Matthew 25:40</a:t>
            </a:r>
          </a:p>
          <a:p>
            <a:endParaRPr lang="en-GB" sz="2000" i="1" dirty="0">
              <a:solidFill>
                <a:schemeClr val="tx1">
                  <a:lumMod val="65000"/>
                  <a:lumOff val="35000"/>
                </a:schemeClr>
              </a:solidFill>
            </a:endParaRPr>
          </a:p>
          <a:p>
            <a:r>
              <a:rPr lang="en-GB" sz="1400" dirty="0">
                <a:solidFill>
                  <a:schemeClr val="tx1">
                    <a:lumMod val="65000"/>
                    <a:lumOff val="35000"/>
                  </a:schemeClr>
                </a:solidFill>
              </a:rPr>
              <a:t>Little is known of Veronica, all we are told is that she stepped from the angry crowd to wipe Jesus’ bloody face. It is often said how brave she must have been to do this. But maybe it was her sense of compassion that was too strong to stop her offering the little care she could give.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Compassion means I feel the pain of another deep in my heart. It allows me to identify with their struggle. It can cost me tears, make me feel small. Yet it can motivate me to step out of my ordinariness to help ease the world’s suffering. It is a gift to all.</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foster in me a compassionate heart,</a:t>
            </a:r>
          </a:p>
          <a:p>
            <a:r>
              <a:rPr lang="en-GB" sz="1400" dirty="0">
                <a:solidFill>
                  <a:schemeClr val="tx1">
                    <a:lumMod val="65000"/>
                    <a:lumOff val="35000"/>
                  </a:schemeClr>
                </a:solidFill>
              </a:rPr>
              <a:t>brave enough to share another’s pain,</a:t>
            </a:r>
          </a:p>
          <a:p>
            <a:r>
              <a:rPr lang="en-GB" sz="1400" dirty="0">
                <a:solidFill>
                  <a:schemeClr val="tx1">
                    <a:lumMod val="65000"/>
                    <a:lumOff val="35000"/>
                  </a:schemeClr>
                </a:solidFill>
              </a:rPr>
              <a:t>humble enough to shed a tear,</a:t>
            </a:r>
          </a:p>
          <a:p>
            <a:r>
              <a:rPr lang="en-GB" sz="1400" dirty="0">
                <a:solidFill>
                  <a:schemeClr val="tx1">
                    <a:lumMod val="65000"/>
                    <a:lumOff val="35000"/>
                  </a:schemeClr>
                </a:solidFill>
              </a:rPr>
              <a:t>big enough to shelter their hopes,</a:t>
            </a:r>
          </a:p>
          <a:p>
            <a:r>
              <a:rPr lang="en-GB" sz="1400" dirty="0">
                <a:solidFill>
                  <a:schemeClr val="tx1">
                    <a:lumMod val="65000"/>
                    <a:lumOff val="35000"/>
                  </a:schemeClr>
                </a:solidFill>
              </a:rPr>
              <a:t>ready, always, to care.</a:t>
            </a:r>
          </a:p>
          <a:p>
            <a:endParaRPr lang="en-GB" sz="1400" dirty="0">
              <a:solidFill>
                <a:schemeClr val="tx1">
                  <a:lumMod val="65000"/>
                  <a:lumOff val="35000"/>
                </a:schemeClr>
              </a:solidFill>
            </a:endParaRPr>
          </a:p>
        </p:txBody>
      </p:sp>
      <p:sp>
        <p:nvSpPr>
          <p:cNvPr id="5" name="TextBox 4"/>
          <p:cNvSpPr txBox="1"/>
          <p:nvPr/>
        </p:nvSpPr>
        <p:spPr>
          <a:xfrm>
            <a:off x="388882" y="5944966"/>
            <a:ext cx="5423339" cy="369332"/>
          </a:xfrm>
          <a:prstGeom prst="rect">
            <a:avLst/>
          </a:prstGeom>
          <a:noFill/>
        </p:spPr>
        <p:txBody>
          <a:bodyPr wrap="square" rtlCol="0">
            <a:spAutoFit/>
          </a:bodyPr>
          <a:lstStyle/>
          <a:p>
            <a:pPr algn="r"/>
            <a:r>
              <a:rPr lang="en-GB" sz="900" dirty="0" err="1">
                <a:solidFill>
                  <a:schemeClr val="tx1">
                    <a:lumMod val="65000"/>
                    <a:lumOff val="35000"/>
                  </a:schemeClr>
                </a:solidFill>
              </a:rPr>
              <a:t>Missio’s</a:t>
            </a:r>
            <a:r>
              <a:rPr lang="en-GB" sz="900" dirty="0">
                <a:solidFill>
                  <a:schemeClr val="tx1">
                    <a:lumMod val="65000"/>
                    <a:lumOff val="35000"/>
                  </a:schemeClr>
                </a:solidFill>
              </a:rPr>
              <a:t> supporters help finance The Rescue Dada Care Centre. Here children like Mary Ann, rescued from Nairobi's dangerous slums, are looked after and loved by staff motivated by their faith and compassion           </a:t>
            </a:r>
          </a:p>
        </p:txBody>
      </p:sp>
      <p:sp>
        <p:nvSpPr>
          <p:cNvPr id="8" name="Rectangle 7"/>
          <p:cNvSpPr/>
          <p:nvPr/>
        </p:nvSpPr>
        <p:spPr>
          <a:xfrm>
            <a:off x="5922256" y="6059700"/>
            <a:ext cx="3579867" cy="230832"/>
          </a:xfrm>
          <a:prstGeom prst="rect">
            <a:avLst/>
          </a:prstGeom>
          <a:solidFill>
            <a:schemeClr val="bg1">
              <a:lumMod val="65000"/>
            </a:schemeClr>
          </a:solidFill>
        </p:spPr>
        <p:txBody>
          <a:bodyPr wrap="square">
            <a:spAutoFit/>
          </a:bodyPr>
          <a:lstStyle/>
          <a:p>
            <a:pPr algn="r"/>
            <a:r>
              <a:rPr lang="en-GB" sz="900" dirty="0">
                <a:solidFill>
                  <a:schemeClr val="bg1"/>
                </a:solidFill>
              </a:rPr>
              <a:t>Five year old Mary Ann at the Rescue Dada Centre, Nairobi  </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88605" y="4723671"/>
            <a:ext cx="1386507" cy="955054"/>
          </a:xfrm>
          <a:prstGeom prst="rect">
            <a:avLst/>
          </a:prstGeom>
          <a:noFill/>
          <a:ln>
            <a:noFill/>
          </a:ln>
        </p:spPr>
      </p:pic>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3311" t="3311"/>
          <a:stretch/>
        </p:blipFill>
        <p:spPr>
          <a:xfrm>
            <a:off x="5922256" y="538755"/>
            <a:ext cx="3579867" cy="5520945"/>
          </a:xfrm>
          <a:prstGeom prst="rect">
            <a:avLst/>
          </a:prstGeom>
        </p:spPr>
      </p:pic>
    </p:spTree>
    <p:extLst>
      <p:ext uri="{BB962C8B-B14F-4D97-AF65-F5344CB8AC3E}">
        <p14:creationId xmlns:p14="http://schemas.microsoft.com/office/powerpoint/2010/main" val="142565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423338" cy="6001643"/>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Seventh Station: Jesus falls a second time</a:t>
            </a:r>
          </a:p>
          <a:p>
            <a:endParaRPr lang="en-GB" sz="2000" b="1" dirty="0">
              <a:solidFill>
                <a:schemeClr val="tx1">
                  <a:lumMod val="75000"/>
                  <a:lumOff val="25000"/>
                </a:schemeClr>
              </a:solidFill>
            </a:endParaRPr>
          </a:p>
          <a:p>
            <a:r>
              <a:rPr lang="en-GB" sz="1400" b="1" i="1" dirty="0">
                <a:solidFill>
                  <a:schemeClr val="tx1">
                    <a:lumMod val="65000"/>
                    <a:lumOff val="35000"/>
                  </a:schemeClr>
                </a:solidFill>
              </a:rPr>
              <a:t>‘We are often troubled, but not crushed; sometimes in doubt, but never in despair; there are many enemies, but we are never without a friend; and though badly hurt at times, we are not destroyed.’ </a:t>
            </a:r>
            <a:r>
              <a:rPr lang="en-GB" sz="800" i="1" dirty="0">
                <a:solidFill>
                  <a:schemeClr val="tx1">
                    <a:lumMod val="65000"/>
                    <a:lumOff val="35000"/>
                  </a:schemeClr>
                </a:solidFill>
              </a:rPr>
              <a:t>2 Corinthians 4:8-9</a:t>
            </a:r>
            <a:endParaRPr lang="en-GB" sz="1400" i="1" dirty="0">
              <a:solidFill>
                <a:schemeClr val="tx1">
                  <a:lumMod val="65000"/>
                  <a:lumOff val="35000"/>
                </a:schemeClr>
              </a:solidFill>
            </a:endParaRPr>
          </a:p>
          <a:p>
            <a:endParaRPr lang="en-GB" sz="2000" i="1" dirty="0">
              <a:solidFill>
                <a:schemeClr val="tx1">
                  <a:lumMod val="65000"/>
                  <a:lumOff val="35000"/>
                </a:schemeClr>
              </a:solidFill>
            </a:endParaRPr>
          </a:p>
          <a:p>
            <a:r>
              <a:rPr lang="en-GB" sz="1400" dirty="0">
                <a:solidFill>
                  <a:schemeClr val="tx1">
                    <a:lumMod val="65000"/>
                    <a:lumOff val="35000"/>
                  </a:schemeClr>
                </a:solidFill>
              </a:rPr>
              <a:t>The wood of the cross and the people’s rejection must have weighed heavier and heavier on Jesus’ body and heart. It must have been ever harder to go on as he stumbled through the streets of Jerusalem.</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Sometimes life delivers a series of blows and I feel as if I can’t take anymore. It is then I recognise the value of resilience. Resilience is the ability to recover after set-backs. It is strengthened by faith, that no matter how low I feel, with God’s help I can rise up again. </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remind me when life is hard,</a:t>
            </a:r>
          </a:p>
          <a:p>
            <a:r>
              <a:rPr lang="en-GB" sz="1400" dirty="0">
                <a:solidFill>
                  <a:schemeClr val="tx1">
                    <a:lumMod val="65000"/>
                    <a:lumOff val="35000"/>
                  </a:schemeClr>
                </a:solidFill>
              </a:rPr>
              <a:t>that you never leave me to face my difficulties alone.</a:t>
            </a:r>
          </a:p>
          <a:p>
            <a:r>
              <a:rPr lang="en-GB" sz="1400" dirty="0">
                <a:solidFill>
                  <a:schemeClr val="tx1">
                    <a:lumMod val="65000"/>
                    <a:lumOff val="35000"/>
                  </a:schemeClr>
                </a:solidFill>
              </a:rPr>
              <a:t>Help me to see that you work through others;</a:t>
            </a:r>
          </a:p>
          <a:p>
            <a:r>
              <a:rPr lang="en-GB" sz="1400" dirty="0">
                <a:solidFill>
                  <a:schemeClr val="tx1">
                    <a:lumMod val="65000"/>
                    <a:lumOff val="35000"/>
                  </a:schemeClr>
                </a:solidFill>
              </a:rPr>
              <a:t>picking me up and restoring my strength. </a:t>
            </a:r>
          </a:p>
          <a:p>
            <a:r>
              <a:rPr lang="en-GB" sz="1400" dirty="0">
                <a:solidFill>
                  <a:schemeClr val="tx1">
                    <a:lumMod val="65000"/>
                    <a:lumOff val="35000"/>
                  </a:schemeClr>
                </a:solidFill>
              </a:rPr>
              <a:t> </a:t>
            </a:r>
          </a:p>
          <a:p>
            <a:endParaRPr lang="en-GB" sz="1400" dirty="0">
              <a:solidFill>
                <a:schemeClr val="tx1">
                  <a:lumMod val="65000"/>
                  <a:lumOff val="35000"/>
                </a:schemeClr>
              </a:solidFill>
            </a:endParaRPr>
          </a:p>
        </p:txBody>
      </p:sp>
      <p:sp>
        <p:nvSpPr>
          <p:cNvPr id="5" name="TextBox 4"/>
          <p:cNvSpPr txBox="1"/>
          <p:nvPr/>
        </p:nvSpPr>
        <p:spPr>
          <a:xfrm>
            <a:off x="419994" y="5805783"/>
            <a:ext cx="5423339" cy="507831"/>
          </a:xfrm>
          <a:prstGeom prst="rect">
            <a:avLst/>
          </a:prstGeom>
          <a:noFill/>
        </p:spPr>
        <p:txBody>
          <a:bodyPr wrap="square" rtlCol="0">
            <a:spAutoFit/>
          </a:bodyPr>
          <a:lstStyle/>
          <a:p>
            <a:pPr algn="r"/>
            <a:r>
              <a:rPr lang="en-GB" sz="900" dirty="0">
                <a:solidFill>
                  <a:schemeClr val="tx1">
                    <a:lumMod val="65000"/>
                    <a:lumOff val="35000"/>
                  </a:schemeClr>
                </a:solidFill>
              </a:rPr>
              <a:t>Samuel is familiar with hard times. Raised in poverty in Bangalore’s slums, as a boy he lost his arm in an accident. His mother, unable to care for Samuel, moved him into St Mary’s, an orphanage partly financed by </a:t>
            </a:r>
            <a:r>
              <a:rPr lang="en-GB" sz="900" dirty="0" err="1">
                <a:solidFill>
                  <a:schemeClr val="tx1">
                    <a:lumMod val="65000"/>
                    <a:lumOff val="35000"/>
                  </a:schemeClr>
                </a:solidFill>
              </a:rPr>
              <a:t>Missio</a:t>
            </a:r>
            <a:r>
              <a:rPr lang="en-GB" sz="900" dirty="0">
                <a:solidFill>
                  <a:schemeClr val="tx1">
                    <a:lumMod val="65000"/>
                    <a:lumOff val="35000"/>
                  </a:schemeClr>
                </a:solidFill>
              </a:rPr>
              <a:t>. Here Samuel receives a free education, medical care, and is learning how to be a carpenter. </a:t>
            </a:r>
          </a:p>
        </p:txBody>
      </p:sp>
      <p:sp>
        <p:nvSpPr>
          <p:cNvPr id="8" name="Rectangle 7"/>
          <p:cNvSpPr/>
          <p:nvPr/>
        </p:nvSpPr>
        <p:spPr>
          <a:xfrm>
            <a:off x="6132929" y="6059700"/>
            <a:ext cx="3369194" cy="230832"/>
          </a:xfrm>
          <a:prstGeom prst="rect">
            <a:avLst/>
          </a:prstGeom>
          <a:solidFill>
            <a:schemeClr val="bg1">
              <a:lumMod val="65000"/>
            </a:schemeClr>
          </a:solidFill>
        </p:spPr>
        <p:txBody>
          <a:bodyPr wrap="square">
            <a:spAutoFit/>
          </a:bodyPr>
          <a:lstStyle/>
          <a:p>
            <a:pPr algn="r"/>
            <a:r>
              <a:rPr lang="en-GB" sz="900" dirty="0">
                <a:solidFill>
                  <a:schemeClr val="bg1"/>
                </a:solidFill>
              </a:rPr>
              <a:t>Samuel, resident at St Mary’s Orphanage, Bangalore</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620356"/>
            <a:ext cx="1386507" cy="955054"/>
          </a:xfrm>
          <a:prstGeom prst="rect">
            <a:avLst/>
          </a:prstGeom>
          <a:noFill/>
          <a:ln>
            <a:no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257"/>
          <a:stretch/>
        </p:blipFill>
        <p:spPr>
          <a:xfrm>
            <a:off x="6132929" y="599090"/>
            <a:ext cx="3369194" cy="5460609"/>
          </a:xfrm>
          <a:prstGeom prst="rect">
            <a:avLst/>
          </a:prstGeom>
          <a:ln>
            <a:noFill/>
          </a:ln>
          <a:effectLst/>
        </p:spPr>
      </p:pic>
    </p:spTree>
    <p:extLst>
      <p:ext uri="{BB962C8B-B14F-4D97-AF65-F5344CB8AC3E}">
        <p14:creationId xmlns:p14="http://schemas.microsoft.com/office/powerpoint/2010/main" val="410474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world map"/>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6583"/>
          <a:stretch/>
        </p:blipFill>
        <p:spPr bwMode="auto">
          <a:xfrm>
            <a:off x="221553" y="2677903"/>
            <a:ext cx="6010243" cy="3966239"/>
          </a:xfrm>
          <a:prstGeom prst="rect">
            <a:avLst/>
          </a:prstGeom>
          <a:noFill/>
          <a:ln>
            <a:noFill/>
          </a:ln>
        </p:spPr>
      </p:pic>
      <p:sp>
        <p:nvSpPr>
          <p:cNvPr id="4" name="TextBox 3"/>
          <p:cNvSpPr txBox="1"/>
          <p:nvPr/>
        </p:nvSpPr>
        <p:spPr>
          <a:xfrm>
            <a:off x="388883" y="107969"/>
            <a:ext cx="5284553" cy="5786199"/>
          </a:xfrm>
          <a:prstGeom prst="rect">
            <a:avLst/>
          </a:prstGeom>
          <a:noFill/>
        </p:spPr>
        <p:txBody>
          <a:bodyPr wrap="square" rtlCol="0">
            <a:spAutoFit/>
          </a:bodyPr>
          <a:lstStyle/>
          <a:p>
            <a:r>
              <a:rPr lang="en-GB" sz="3600" b="1" dirty="0">
                <a:solidFill>
                  <a:srgbClr val="C00000"/>
                </a:solidFill>
              </a:rPr>
              <a:t>The Stations of the Cross</a:t>
            </a:r>
          </a:p>
          <a:p>
            <a:endParaRPr lang="en-GB" sz="1000" dirty="0">
              <a:solidFill>
                <a:srgbClr val="C00000"/>
              </a:solidFill>
            </a:endParaRPr>
          </a:p>
          <a:p>
            <a:r>
              <a:rPr lang="en-GB" sz="2000" b="1" dirty="0">
                <a:solidFill>
                  <a:srgbClr val="C00000"/>
                </a:solidFill>
              </a:rPr>
              <a:t>Eighth Station: Jesus meets the women of Jerusalem</a:t>
            </a:r>
          </a:p>
          <a:p>
            <a:endParaRPr lang="en-GB" sz="1400" b="1" dirty="0">
              <a:solidFill>
                <a:schemeClr val="tx1">
                  <a:lumMod val="75000"/>
                  <a:lumOff val="25000"/>
                </a:schemeClr>
              </a:solidFill>
            </a:endParaRPr>
          </a:p>
          <a:p>
            <a:r>
              <a:rPr lang="en-GB" sz="1400" b="1" i="1" dirty="0">
                <a:solidFill>
                  <a:schemeClr val="tx1">
                    <a:lumMod val="65000"/>
                    <a:lumOff val="35000"/>
                  </a:schemeClr>
                </a:solidFill>
              </a:rPr>
              <a:t>‘A large crowd of people followed him; among them were some women who were weeping and wailing for him.’ </a:t>
            </a:r>
            <a:r>
              <a:rPr lang="en-GB" sz="800" i="1" dirty="0">
                <a:solidFill>
                  <a:schemeClr val="tx1">
                    <a:lumMod val="65000"/>
                    <a:lumOff val="35000"/>
                  </a:schemeClr>
                </a:solidFill>
              </a:rPr>
              <a:t>Luke 23:27</a:t>
            </a:r>
          </a:p>
          <a:p>
            <a:endParaRPr lang="en-GB" sz="2000" i="1" dirty="0">
              <a:solidFill>
                <a:schemeClr val="tx1">
                  <a:lumMod val="65000"/>
                  <a:lumOff val="35000"/>
                </a:schemeClr>
              </a:solidFill>
            </a:endParaRPr>
          </a:p>
          <a:p>
            <a:r>
              <a:rPr lang="en-GB" sz="1400" dirty="0">
                <a:solidFill>
                  <a:schemeClr val="tx1">
                    <a:lumMod val="65000"/>
                    <a:lumOff val="35000"/>
                  </a:schemeClr>
                </a:solidFill>
              </a:rPr>
              <a:t>Amidst the jeering crowd there was one group of women who refused to turn their back on their friend and teacher, Jesus. They withstood pressures to deny him or run away. Although it made them outsiders, their faith in him remained steadfast. </a:t>
            </a:r>
          </a:p>
          <a:p>
            <a:endParaRPr lang="en-GB" sz="2000" dirty="0">
              <a:solidFill>
                <a:schemeClr val="tx1">
                  <a:lumMod val="65000"/>
                  <a:lumOff val="35000"/>
                </a:schemeClr>
              </a:solidFill>
            </a:endParaRPr>
          </a:p>
          <a:p>
            <a:r>
              <a:rPr lang="en-GB" sz="1400" b="1" dirty="0">
                <a:solidFill>
                  <a:schemeClr val="tx1">
                    <a:lumMod val="65000"/>
                    <a:lumOff val="35000"/>
                  </a:schemeClr>
                </a:solidFill>
              </a:rPr>
              <a:t>Reflection: </a:t>
            </a:r>
            <a:r>
              <a:rPr lang="en-GB" sz="1400" dirty="0">
                <a:solidFill>
                  <a:schemeClr val="tx1">
                    <a:lumMod val="65000"/>
                    <a:lumOff val="35000"/>
                  </a:schemeClr>
                </a:solidFill>
              </a:rPr>
              <a:t>It can be difficult to live out my faith when the world around me doesn’t. I can feel pressured into ‘fitting in’ by not wanting to stand out. It takes courage to remain faithful to a way of life and to support others as they follow their chosen path.</a:t>
            </a:r>
          </a:p>
          <a:p>
            <a:endParaRPr lang="en-GB" sz="2000" b="1" dirty="0">
              <a:solidFill>
                <a:schemeClr val="tx1">
                  <a:lumMod val="65000"/>
                  <a:lumOff val="35000"/>
                </a:schemeClr>
              </a:solidFill>
            </a:endParaRPr>
          </a:p>
          <a:p>
            <a:r>
              <a:rPr lang="en-GB" sz="1400" b="1" dirty="0">
                <a:solidFill>
                  <a:schemeClr val="tx1">
                    <a:lumMod val="65000"/>
                    <a:lumOff val="35000"/>
                  </a:schemeClr>
                </a:solidFill>
              </a:rPr>
              <a:t>Prayer:</a:t>
            </a:r>
            <a:r>
              <a:rPr lang="en-GB" sz="800" dirty="0">
                <a:solidFill>
                  <a:schemeClr val="tx1">
                    <a:lumMod val="65000"/>
                    <a:lumOff val="35000"/>
                  </a:schemeClr>
                </a:solidFill>
              </a:rPr>
              <a:t> </a:t>
            </a:r>
            <a:r>
              <a:rPr lang="en-GB" sz="1400" dirty="0">
                <a:solidFill>
                  <a:schemeClr val="tx1">
                    <a:lumMod val="65000"/>
                    <a:lumOff val="35000"/>
                  </a:schemeClr>
                </a:solidFill>
              </a:rPr>
              <a:t>Lord, help me to be faithful;</a:t>
            </a:r>
          </a:p>
          <a:p>
            <a:r>
              <a:rPr lang="en-GB" sz="1400" dirty="0">
                <a:solidFill>
                  <a:schemeClr val="tx1">
                    <a:lumMod val="65000"/>
                    <a:lumOff val="35000"/>
                  </a:schemeClr>
                </a:solidFill>
              </a:rPr>
              <a:t>to my friends, to my family, to my beliefs. </a:t>
            </a:r>
          </a:p>
          <a:p>
            <a:r>
              <a:rPr lang="en-GB" sz="1400" dirty="0">
                <a:solidFill>
                  <a:schemeClr val="tx1">
                    <a:lumMod val="65000"/>
                    <a:lumOff val="35000"/>
                  </a:schemeClr>
                </a:solidFill>
              </a:rPr>
              <a:t>Never let the pressure to fit in,</a:t>
            </a:r>
          </a:p>
          <a:p>
            <a:r>
              <a:rPr lang="en-GB" sz="1400" dirty="0">
                <a:solidFill>
                  <a:schemeClr val="tx1">
                    <a:lumMod val="65000"/>
                    <a:lumOff val="35000"/>
                  </a:schemeClr>
                </a:solidFill>
              </a:rPr>
              <a:t>prevent me from standing out.</a:t>
            </a:r>
          </a:p>
          <a:p>
            <a:endParaRPr lang="en-GB" sz="1400" dirty="0">
              <a:solidFill>
                <a:schemeClr val="tx1">
                  <a:lumMod val="65000"/>
                  <a:lumOff val="35000"/>
                </a:schemeClr>
              </a:solidFill>
            </a:endParaRPr>
          </a:p>
        </p:txBody>
      </p:sp>
      <p:sp>
        <p:nvSpPr>
          <p:cNvPr id="5" name="TextBox 4"/>
          <p:cNvSpPr txBox="1"/>
          <p:nvPr/>
        </p:nvSpPr>
        <p:spPr>
          <a:xfrm>
            <a:off x="301337" y="5921200"/>
            <a:ext cx="5447832" cy="507831"/>
          </a:xfrm>
          <a:prstGeom prst="rect">
            <a:avLst/>
          </a:prstGeom>
          <a:noFill/>
        </p:spPr>
        <p:txBody>
          <a:bodyPr wrap="square" rtlCol="0">
            <a:spAutoFit/>
          </a:bodyPr>
          <a:lstStyle/>
          <a:p>
            <a:pPr algn="r"/>
            <a:r>
              <a:rPr lang="en-GB" sz="900" dirty="0">
                <a:solidFill>
                  <a:schemeClr val="tx1">
                    <a:lumMod val="65000"/>
                    <a:lumOff val="35000"/>
                  </a:schemeClr>
                </a:solidFill>
              </a:rPr>
              <a:t>Partly funded by </a:t>
            </a:r>
            <a:r>
              <a:rPr lang="en-GB" sz="900" dirty="0" err="1">
                <a:solidFill>
                  <a:schemeClr val="tx1">
                    <a:lumMod val="65000"/>
                    <a:lumOff val="35000"/>
                  </a:schemeClr>
                </a:solidFill>
              </a:rPr>
              <a:t>Missio</a:t>
            </a:r>
            <a:r>
              <a:rPr lang="en-GB" sz="900" dirty="0">
                <a:solidFill>
                  <a:schemeClr val="tx1">
                    <a:lumMod val="65000"/>
                    <a:lumOff val="35000"/>
                  </a:schemeClr>
                </a:solidFill>
              </a:rPr>
              <a:t>, St Rita's Boarding House provides Myanmar’s orphans and disadvantaged teenagers with education, care, and security. Christians are a minority in Myanmar and like many places around the world it can be difficult to live out the faith. St Rita’s encourages its residents to grow in understanding and confidence</a:t>
            </a:r>
          </a:p>
        </p:txBody>
      </p:sp>
      <p:sp>
        <p:nvSpPr>
          <p:cNvPr id="8" name="Rectangle 7"/>
          <p:cNvSpPr/>
          <p:nvPr/>
        </p:nvSpPr>
        <p:spPr>
          <a:xfrm>
            <a:off x="5843332" y="6059700"/>
            <a:ext cx="3658791" cy="230832"/>
          </a:xfrm>
          <a:prstGeom prst="rect">
            <a:avLst/>
          </a:prstGeom>
          <a:solidFill>
            <a:schemeClr val="bg1">
              <a:lumMod val="65000"/>
            </a:schemeClr>
          </a:solidFill>
        </p:spPr>
        <p:txBody>
          <a:bodyPr wrap="square">
            <a:spAutoFit/>
          </a:bodyPr>
          <a:lstStyle/>
          <a:p>
            <a:pPr algn="r"/>
            <a:r>
              <a:rPr lang="en-GB" sz="900" dirty="0">
                <a:solidFill>
                  <a:schemeClr val="bg1"/>
                </a:solidFill>
              </a:rPr>
              <a:t>Students at St Rita’s Boarding House, Myanmar</a:t>
            </a:r>
          </a:p>
        </p:txBody>
      </p:sp>
      <p:pic>
        <p:nvPicPr>
          <p:cNvPr id="11" name="Picture 10" descr="F:\Profiles\claire.colleran\Pictures\Missio Logo.png"/>
          <p:cNvPicPr/>
          <p:nvPr/>
        </p:nvPicPr>
        <p:blipFill>
          <a:blip r:embed="rId4">
            <a:extLst>
              <a:ext uri="{28A0092B-C50C-407E-A947-70E740481C1C}">
                <a14:useLocalDpi xmlns:a14="http://schemas.microsoft.com/office/drawing/2010/main" val="0"/>
              </a:ext>
            </a:extLst>
          </a:blip>
          <a:srcRect/>
          <a:stretch>
            <a:fillRect/>
          </a:stretch>
        </p:blipFill>
        <p:spPr bwMode="auto">
          <a:xfrm>
            <a:off x="4362662" y="4620356"/>
            <a:ext cx="1386507" cy="955054"/>
          </a:xfrm>
          <a:prstGeom prst="rect">
            <a:avLst/>
          </a:prstGeom>
          <a:noFill/>
          <a:ln>
            <a:no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8629"/>
          <a:stretch/>
        </p:blipFill>
        <p:spPr>
          <a:xfrm>
            <a:off x="5843332" y="401779"/>
            <a:ext cx="3658791" cy="5657919"/>
          </a:xfrm>
          <a:prstGeom prst="rect">
            <a:avLst/>
          </a:prstGeom>
        </p:spPr>
      </p:pic>
      <p:pic>
        <p:nvPicPr>
          <p:cNvPr id="10" name="Picture 9">
            <a:extLst>
              <a:ext uri="{FF2B5EF4-FFF2-40B4-BE49-F238E27FC236}">
                <a16:creationId xmlns:a16="http://schemas.microsoft.com/office/drawing/2014/main" id="{8833DD52-13A4-4443-8B80-2183E43E3E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29"/>
          <a:stretch/>
        </p:blipFill>
        <p:spPr>
          <a:xfrm>
            <a:off x="5843332" y="401781"/>
            <a:ext cx="3658791" cy="5657919"/>
          </a:xfrm>
          <a:prstGeom prst="rect">
            <a:avLst/>
          </a:prstGeom>
        </p:spPr>
      </p:pic>
    </p:spTree>
    <p:extLst>
      <p:ext uri="{BB962C8B-B14F-4D97-AF65-F5344CB8AC3E}">
        <p14:creationId xmlns:p14="http://schemas.microsoft.com/office/powerpoint/2010/main" val="2567056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1600</TotalTime>
  <Words>3561</Words>
  <Application>Microsoft Office PowerPoint</Application>
  <PresentationFormat>A4 Paper (210x297 mm)</PresentationFormat>
  <Paragraphs>243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Colleran</dc:creator>
  <cp:lastModifiedBy>Nicky Pisa</cp:lastModifiedBy>
  <cp:revision>160</cp:revision>
  <dcterms:created xsi:type="dcterms:W3CDTF">2018-01-05T15:58:54Z</dcterms:created>
  <dcterms:modified xsi:type="dcterms:W3CDTF">2019-02-11T09:28:40Z</dcterms:modified>
</cp:coreProperties>
</file>