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61" r:id="rId3"/>
    <p:sldId id="270" r:id="rId4"/>
    <p:sldId id="271" r:id="rId5"/>
    <p:sldId id="272" r:id="rId6"/>
    <p:sldId id="266" r:id="rId7"/>
    <p:sldId id="267" r:id="rId8"/>
    <p:sldId id="268" r:id="rId9"/>
    <p:sldId id="263" r:id="rId10"/>
    <p:sldId id="269" r:id="rId11"/>
  </p:sldIdLst>
  <p:sldSz cx="9144000" cy="6858000" type="screen4x3"/>
  <p:notesSz cx="67691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B2B2B2"/>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2" autoAdjust="0"/>
    <p:restoredTop sz="89209" autoAdjust="0"/>
  </p:normalViewPr>
  <p:slideViewPr>
    <p:cSldViewPr snapToGrid="0" snapToObjects="1">
      <p:cViewPr varScale="1">
        <p:scale>
          <a:sx n="81" d="100"/>
          <a:sy n="81"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172" y="-102"/>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23598D37-DA00-4B54-9A78-84A38D52F78C}" type="datetimeFigureOut">
              <a:rPr lang="en-GB" smtClean="0"/>
              <a:t>14/08/2018</a:t>
            </a:fld>
            <a:endParaRPr lang="en-GB"/>
          </a:p>
        </p:txBody>
      </p:sp>
      <p:sp>
        <p:nvSpPr>
          <p:cNvPr id="4" name="Slide Image Placeholder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81E566E4-E2D6-49B8-921C-2BBC9F00B10F}" type="slidenum">
              <a:rPr lang="en-GB" smtClean="0"/>
              <a:t>‹#›</a:t>
            </a:fld>
            <a:endParaRPr lang="en-GB"/>
          </a:p>
        </p:txBody>
      </p:sp>
    </p:spTree>
    <p:extLst>
      <p:ext uri="{BB962C8B-B14F-4D97-AF65-F5344CB8AC3E}">
        <p14:creationId xmlns:p14="http://schemas.microsoft.com/office/powerpoint/2010/main" val="17170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292100"/>
            <a:ext cx="2597150" cy="1949450"/>
          </a:xfrm>
        </p:spPr>
      </p:sp>
      <p:sp>
        <p:nvSpPr>
          <p:cNvPr id="3" name="Notes Placeholder 2"/>
          <p:cNvSpPr>
            <a:spLocks noGrp="1"/>
          </p:cNvSpPr>
          <p:nvPr>
            <p:ph type="body" idx="1"/>
          </p:nvPr>
        </p:nvSpPr>
        <p:spPr>
          <a:xfrm>
            <a:off x="488318" y="2455388"/>
            <a:ext cx="5762154" cy="3870256"/>
          </a:xfrm>
        </p:spPr>
        <p:txBody>
          <a:bodyPr/>
          <a:lstStyle/>
          <a:p>
            <a:endParaRPr lang="en-GB" b="1" i="0" dirty="0" smtClean="0"/>
          </a:p>
        </p:txBody>
      </p:sp>
      <p:sp>
        <p:nvSpPr>
          <p:cNvPr id="4" name="Slide Number Placeholder 3"/>
          <p:cNvSpPr>
            <a:spLocks noGrp="1"/>
          </p:cNvSpPr>
          <p:nvPr>
            <p:ph type="sldNum" sz="quarter" idx="10"/>
          </p:nvPr>
        </p:nvSpPr>
        <p:spPr/>
        <p:txBody>
          <a:bodyPr/>
          <a:lstStyle/>
          <a:p>
            <a:fld id="{81E566E4-E2D6-49B8-921C-2BBC9F00B10F}" type="slidenum">
              <a:rPr lang="en-GB" smtClean="0"/>
              <a:t>1</a:t>
            </a:fld>
            <a:endParaRPr lang="en-GB"/>
          </a:p>
        </p:txBody>
      </p:sp>
    </p:spTree>
    <p:extLst>
      <p:ext uri="{BB962C8B-B14F-4D97-AF65-F5344CB8AC3E}">
        <p14:creationId xmlns:p14="http://schemas.microsoft.com/office/powerpoint/2010/main" val="333234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smtClean="0"/>
          </a:p>
        </p:txBody>
      </p:sp>
      <p:sp>
        <p:nvSpPr>
          <p:cNvPr id="4" name="Slide Number Placeholder 3"/>
          <p:cNvSpPr>
            <a:spLocks noGrp="1"/>
          </p:cNvSpPr>
          <p:nvPr>
            <p:ph type="sldNum" sz="quarter" idx="10"/>
          </p:nvPr>
        </p:nvSpPr>
        <p:spPr/>
        <p:txBody>
          <a:bodyPr/>
          <a:lstStyle/>
          <a:p>
            <a:fld id="{81E566E4-E2D6-49B8-921C-2BBC9F00B10F}" type="slidenum">
              <a:rPr lang="en-GB" smtClean="0"/>
              <a:t>4</a:t>
            </a:fld>
            <a:endParaRPr lang="en-GB"/>
          </a:p>
        </p:txBody>
      </p:sp>
    </p:spTree>
    <p:extLst>
      <p:ext uri="{BB962C8B-B14F-4D97-AF65-F5344CB8AC3E}">
        <p14:creationId xmlns:p14="http://schemas.microsoft.com/office/powerpoint/2010/main" val="285917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449263"/>
            <a:ext cx="2673350" cy="2005012"/>
          </a:xfrm>
        </p:spPr>
      </p:sp>
      <p:sp>
        <p:nvSpPr>
          <p:cNvPr id="3" name="Notes Placeholder 2"/>
          <p:cNvSpPr>
            <a:spLocks noGrp="1"/>
          </p:cNvSpPr>
          <p:nvPr>
            <p:ph type="body" idx="1"/>
          </p:nvPr>
        </p:nvSpPr>
        <p:spPr>
          <a:xfrm>
            <a:off x="463463" y="2805830"/>
            <a:ext cx="5862181" cy="3870543"/>
          </a:xfrm>
        </p:spPr>
        <p:txBody>
          <a:bodyPr/>
          <a:lstStyle/>
          <a:p>
            <a:endParaRPr lang="en-GB" dirty="0"/>
          </a:p>
        </p:txBody>
      </p:sp>
      <p:sp>
        <p:nvSpPr>
          <p:cNvPr id="4" name="Slide Number Placeholder 3"/>
          <p:cNvSpPr>
            <a:spLocks noGrp="1"/>
          </p:cNvSpPr>
          <p:nvPr>
            <p:ph type="sldNum" sz="quarter" idx="10"/>
          </p:nvPr>
        </p:nvSpPr>
        <p:spPr/>
        <p:txBody>
          <a:bodyPr/>
          <a:lstStyle/>
          <a:p>
            <a:fld id="{81E566E4-E2D6-49B8-921C-2BBC9F00B10F}" type="slidenum">
              <a:rPr lang="en-GB" smtClean="0"/>
              <a:t>5</a:t>
            </a:fld>
            <a:endParaRPr lang="en-GB"/>
          </a:p>
        </p:txBody>
      </p:sp>
    </p:spTree>
    <p:extLst>
      <p:ext uri="{BB962C8B-B14F-4D97-AF65-F5344CB8AC3E}">
        <p14:creationId xmlns:p14="http://schemas.microsoft.com/office/powerpoint/2010/main" val="28883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4063" y="336550"/>
            <a:ext cx="2641600" cy="1981200"/>
          </a:xfrm>
        </p:spPr>
      </p:sp>
      <p:sp>
        <p:nvSpPr>
          <p:cNvPr id="3" name="Notes Placeholder 2"/>
          <p:cNvSpPr>
            <a:spLocks noGrp="1"/>
          </p:cNvSpPr>
          <p:nvPr>
            <p:ph type="body" idx="1"/>
          </p:nvPr>
        </p:nvSpPr>
        <p:spPr>
          <a:xfrm>
            <a:off x="413864" y="2687942"/>
            <a:ext cx="5936832" cy="571702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E566E4-E2D6-49B8-921C-2BBC9F00B10F}" type="slidenum">
              <a:rPr lang="en-GB" smtClean="0"/>
              <a:t>6</a:t>
            </a:fld>
            <a:endParaRPr lang="en-GB"/>
          </a:p>
        </p:txBody>
      </p:sp>
    </p:spTree>
    <p:extLst>
      <p:ext uri="{BB962C8B-B14F-4D97-AF65-F5344CB8AC3E}">
        <p14:creationId xmlns:p14="http://schemas.microsoft.com/office/powerpoint/2010/main" val="333051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1E566E4-E2D6-49B8-921C-2BBC9F00B10F}" type="slidenum">
              <a:rPr lang="en-GB" smtClean="0"/>
              <a:t>7</a:t>
            </a:fld>
            <a:endParaRPr lang="en-GB"/>
          </a:p>
        </p:txBody>
      </p:sp>
    </p:spTree>
    <p:extLst>
      <p:ext uri="{BB962C8B-B14F-4D97-AF65-F5344CB8AC3E}">
        <p14:creationId xmlns:p14="http://schemas.microsoft.com/office/powerpoint/2010/main" val="23912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baseline="0" dirty="0" smtClean="0"/>
          </a:p>
        </p:txBody>
      </p:sp>
      <p:sp>
        <p:nvSpPr>
          <p:cNvPr id="4" name="Slide Number Placeholder 3"/>
          <p:cNvSpPr>
            <a:spLocks noGrp="1"/>
          </p:cNvSpPr>
          <p:nvPr>
            <p:ph type="sldNum" sz="quarter" idx="10"/>
          </p:nvPr>
        </p:nvSpPr>
        <p:spPr/>
        <p:txBody>
          <a:bodyPr/>
          <a:lstStyle/>
          <a:p>
            <a:fld id="{81E566E4-E2D6-49B8-921C-2BBC9F00B10F}" type="slidenum">
              <a:rPr lang="en-GB" smtClean="0"/>
              <a:t>8</a:t>
            </a:fld>
            <a:endParaRPr lang="en-GB"/>
          </a:p>
        </p:txBody>
      </p:sp>
    </p:spTree>
    <p:extLst>
      <p:ext uri="{BB962C8B-B14F-4D97-AF65-F5344CB8AC3E}">
        <p14:creationId xmlns:p14="http://schemas.microsoft.com/office/powerpoint/2010/main" val="215953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E566E4-E2D6-49B8-921C-2BBC9F00B10F}" type="slidenum">
              <a:rPr lang="en-GB" smtClean="0"/>
              <a:t>9</a:t>
            </a:fld>
            <a:endParaRPr lang="en-GB"/>
          </a:p>
        </p:txBody>
      </p:sp>
    </p:spTree>
    <p:extLst>
      <p:ext uri="{BB962C8B-B14F-4D97-AF65-F5344CB8AC3E}">
        <p14:creationId xmlns:p14="http://schemas.microsoft.com/office/powerpoint/2010/main" val="316788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21437187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8098750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3189562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624451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571852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A928960-4599-1846-8859-9502622C8DEE}"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73301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A928960-4599-1846-8859-9502622C8DEE}"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490319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A928960-4599-1846-8859-9502622C8DEE}"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2777111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A928960-4599-1846-8859-9502622C8DEE}"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667720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28960-4599-1846-8859-9502622C8DEE}"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066163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A928960-4599-1846-8859-9502622C8DEE}"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159758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4614849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A928960-4599-1846-8859-9502622C8DEE}"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47412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018241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194821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5C42DCF-011A-1449-AD05-1B8DE3C34E10}"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653952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5C42DCF-011A-1449-AD05-1B8DE3C34E10}"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754470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5C42DCF-011A-1449-AD05-1B8DE3C34E10}"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2529736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5C42DCF-011A-1449-AD05-1B8DE3C34E10}"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5422940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42DCF-011A-1449-AD05-1B8DE3C34E10}"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4778019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5C42DCF-011A-1449-AD05-1B8DE3C34E10}"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7849259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5C42DCF-011A-1449-AD05-1B8DE3C34E10}"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40121757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ey_Slide.jpg"/>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42DCF-011A-1449-AD05-1B8DE3C34E10}"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10A58-1784-E844-A09F-EA8144FC6766}" type="slidenum">
              <a:rPr lang="en-US" smtClean="0"/>
              <a:t>‹#›</a:t>
            </a:fld>
            <a:endParaRPr lang="en-US"/>
          </a:p>
        </p:txBody>
      </p:sp>
    </p:spTree>
    <p:extLst>
      <p:ext uri="{BB962C8B-B14F-4D97-AF65-F5344CB8AC3E}">
        <p14:creationId xmlns:p14="http://schemas.microsoft.com/office/powerpoint/2010/main" val="156699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hite_Slide.jpg"/>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28960-4599-1846-8859-9502622C8DEE}"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921EF-343B-1949-ACEC-D1ECABBF7FB0}" type="slidenum">
              <a:rPr lang="en-US" smtClean="0"/>
              <a:t>‹#›</a:t>
            </a:fld>
            <a:endParaRPr lang="en-US"/>
          </a:p>
        </p:txBody>
      </p:sp>
    </p:spTree>
    <p:extLst>
      <p:ext uri="{BB962C8B-B14F-4D97-AF65-F5344CB8AC3E}">
        <p14:creationId xmlns:p14="http://schemas.microsoft.com/office/powerpoint/2010/main" val="408930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page_Grey.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1"/>
          <p:cNvSpPr txBox="1"/>
          <p:nvPr/>
        </p:nvSpPr>
        <p:spPr>
          <a:xfrm>
            <a:off x="531629" y="5036336"/>
            <a:ext cx="6251944"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dirty="0" smtClean="0">
                <a:solidFill>
                  <a:schemeClr val="bg1"/>
                </a:solidFill>
                <a:latin typeface="+mj-lt"/>
              </a:rPr>
              <a:t>Catholic Social Teaching: </a:t>
            </a:r>
          </a:p>
          <a:p>
            <a:r>
              <a:rPr lang="en-GB" sz="3600" dirty="0" smtClean="0">
                <a:solidFill>
                  <a:schemeClr val="bg1"/>
                </a:solidFill>
                <a:latin typeface="+mj-lt"/>
              </a:rPr>
              <a:t>Care of Creation</a:t>
            </a:r>
            <a:endParaRPr lang="en-GB" sz="3600" dirty="0">
              <a:solidFill>
                <a:schemeClr val="bg1"/>
              </a:solidFill>
              <a:latin typeface="+mj-lt"/>
            </a:endParaRPr>
          </a:p>
        </p:txBody>
      </p:sp>
    </p:spTree>
    <p:extLst>
      <p:ext uri="{BB962C8B-B14F-4D97-AF65-F5344CB8AC3E}">
        <p14:creationId xmlns:p14="http://schemas.microsoft.com/office/powerpoint/2010/main" val="7974096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duca\AppData\Local\Microsoft\Windows\INetCache\Content.Word\Pope Smiling.jpg"/>
          <p:cNvPicPr/>
          <p:nvPr/>
        </p:nvPicPr>
        <p:blipFill rotWithShape="1">
          <a:blip r:embed="rId2" cstate="email">
            <a:extLst>
              <a:ext uri="{28A0092B-C50C-407E-A947-70E740481C1C}">
                <a14:useLocalDpi xmlns:a14="http://schemas.microsoft.com/office/drawing/2010/main" val="0"/>
              </a:ext>
            </a:extLst>
          </a:blip>
          <a:srcRect l="18034"/>
          <a:stretch/>
        </p:blipFill>
        <p:spPr bwMode="auto">
          <a:xfrm>
            <a:off x="4411980" y="1812791"/>
            <a:ext cx="3780790" cy="3149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77240" y="1812791"/>
            <a:ext cx="3097530" cy="3144451"/>
          </a:xfrm>
          <a:prstGeom prst="rect">
            <a:avLst/>
          </a:prstGeom>
          <a:noFill/>
        </p:spPr>
        <p:txBody>
          <a:bodyPr wrap="square" rtlCol="0">
            <a:spAutoFit/>
          </a:bodyPr>
          <a:lstStyle/>
          <a:p>
            <a:pPr>
              <a:lnSpc>
                <a:spcPts val="3800"/>
              </a:lnSpc>
            </a:pPr>
            <a:r>
              <a:rPr lang="en-GB" sz="2400" dirty="0" smtClean="0">
                <a:solidFill>
                  <a:schemeClr val="tx1">
                    <a:lumMod val="65000"/>
                    <a:lumOff val="35000"/>
                  </a:schemeClr>
                </a:solidFill>
                <a:latin typeface="Calibri Light" panose="020F0302020204030204" pitchFamily="34" charset="0"/>
                <a:cs typeface="Calibri Light" panose="020F0302020204030204" pitchFamily="34" charset="0"/>
              </a:rPr>
              <a:t>‘With </a:t>
            </a:r>
            <a:r>
              <a:rPr lang="en-GB" sz="2400" dirty="0">
                <a:solidFill>
                  <a:schemeClr val="tx1">
                    <a:lumMod val="65000"/>
                    <a:lumOff val="35000"/>
                  </a:schemeClr>
                </a:solidFill>
                <a:latin typeface="Calibri Light" panose="020F0302020204030204" pitchFamily="34" charset="0"/>
                <a:cs typeface="Calibri Light" panose="020F0302020204030204" pitchFamily="34" charset="0"/>
              </a:rPr>
              <a:t>you the world can be different. Unless you offer the best of yourselves, the world will never be different</a:t>
            </a:r>
            <a:r>
              <a:rPr lang="en-GB" sz="2400" dirty="0" smtClean="0">
                <a:solidFill>
                  <a:schemeClr val="tx1">
                    <a:lumMod val="65000"/>
                    <a:lumOff val="35000"/>
                  </a:schemeClr>
                </a:solidFill>
                <a:latin typeface="Calibri Light" panose="020F0302020204030204" pitchFamily="34" charset="0"/>
                <a:cs typeface="Calibri Light" panose="020F0302020204030204" pitchFamily="34" charset="0"/>
              </a:rPr>
              <a:t>.’ </a:t>
            </a:r>
            <a:endParaRPr lang="en-GB" sz="2400" dirty="0">
              <a:solidFill>
                <a:schemeClr val="tx1">
                  <a:lumMod val="65000"/>
                  <a:lumOff val="35000"/>
                </a:schemeClr>
              </a:solidFill>
              <a:latin typeface="Calibri Light" panose="020F0302020204030204" pitchFamily="34" charset="0"/>
              <a:cs typeface="Calibri Light" panose="020F0302020204030204" pitchFamily="34" charset="0"/>
            </a:endParaRPr>
          </a:p>
          <a:p>
            <a:endParaRPr lang="en-GB" sz="2400" i="1" dirty="0" smtClean="0">
              <a:solidFill>
                <a:schemeClr val="tx1">
                  <a:lumMod val="65000"/>
                  <a:lumOff val="35000"/>
                </a:schemeClr>
              </a:solidFill>
              <a:latin typeface="Calibri Light" panose="020F0302020204030204" pitchFamily="34" charset="0"/>
              <a:cs typeface="Calibri Light" panose="020F0302020204030204" pitchFamily="34" charset="0"/>
            </a:endParaRPr>
          </a:p>
          <a:p>
            <a:r>
              <a:rPr lang="en-GB" sz="1600" i="1" dirty="0" smtClean="0">
                <a:solidFill>
                  <a:schemeClr val="tx1">
                    <a:lumMod val="65000"/>
                    <a:lumOff val="35000"/>
                  </a:schemeClr>
                </a:solidFill>
                <a:latin typeface="Calibri Light" panose="020F0302020204030204" pitchFamily="34" charset="0"/>
                <a:cs typeface="Calibri Light" panose="020F0302020204030204" pitchFamily="34" charset="0"/>
              </a:rPr>
              <a:t>Pope </a:t>
            </a: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Francis</a:t>
            </a:r>
            <a:endParaRPr lang="en-GB" sz="16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212826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647" y="1707983"/>
            <a:ext cx="3705842" cy="3494162"/>
          </a:xfrm>
          <a:prstGeom prst="rect">
            <a:avLst/>
          </a:prstGeom>
          <a:noFill/>
        </p:spPr>
        <p:txBody>
          <a:bodyPr wrap="square" rtlCol="0">
            <a:spAutoFit/>
          </a:bodyPr>
          <a:lstStyle/>
          <a:p>
            <a:pPr>
              <a:lnSpc>
                <a:spcPts val="3000"/>
              </a:lnSpc>
            </a:pPr>
            <a:r>
              <a:rPr lang="en-GB" dirty="0">
                <a:solidFill>
                  <a:schemeClr val="tx1">
                    <a:lumMod val="65000"/>
                    <a:lumOff val="35000"/>
                  </a:schemeClr>
                </a:solidFill>
                <a:latin typeface="Calibri Light" panose="020F0302020204030204" pitchFamily="34" charset="0"/>
              </a:rPr>
              <a:t>Then God said: "Let us make humankind in our image, according to our likeness; and let them have dominion over the fish of the sea, and over the birds of the air, and over the cattle, and over all the wild animals of the earth, and over every creeping thing that creeps upon the earth." </a:t>
            </a:r>
            <a:endParaRPr lang="en-GB" dirty="0" smtClean="0">
              <a:solidFill>
                <a:schemeClr val="tx1">
                  <a:lumMod val="65000"/>
                  <a:lumOff val="35000"/>
                </a:schemeClr>
              </a:solidFill>
              <a:latin typeface="Calibri Light" panose="020F0302020204030204" pitchFamily="34" charset="0"/>
            </a:endParaRPr>
          </a:p>
          <a:p>
            <a:pPr>
              <a:lnSpc>
                <a:spcPts val="3000"/>
              </a:lnSpc>
            </a:pPr>
            <a:r>
              <a:rPr lang="en-GB" sz="1050" dirty="0" smtClean="0">
                <a:solidFill>
                  <a:schemeClr val="tx1">
                    <a:lumMod val="65000"/>
                    <a:lumOff val="35000"/>
                  </a:schemeClr>
                </a:solidFill>
                <a:latin typeface="Calibri Light" panose="020F0302020204030204" pitchFamily="34" charset="0"/>
              </a:rPr>
              <a:t>Genesis </a:t>
            </a:r>
            <a:r>
              <a:rPr lang="en-GB" sz="1050" dirty="0">
                <a:solidFill>
                  <a:schemeClr val="tx1">
                    <a:lumMod val="65000"/>
                    <a:lumOff val="35000"/>
                  </a:schemeClr>
                </a:solidFill>
                <a:latin typeface="Calibri Light" panose="020F0302020204030204" pitchFamily="34" charset="0"/>
              </a:rPr>
              <a:t>1:26-27</a:t>
            </a:r>
          </a:p>
        </p:txBody>
      </p:sp>
      <p:pic>
        <p:nvPicPr>
          <p:cNvPr id="5" name="Picture 4" descr="Image result for genesis creation story"/>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994"/>
          <a:stretch/>
        </p:blipFill>
        <p:spPr bwMode="auto">
          <a:xfrm>
            <a:off x="4536374" y="1689676"/>
            <a:ext cx="3954483" cy="3783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3288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967" y="2293747"/>
            <a:ext cx="4060556" cy="2585323"/>
          </a:xfrm>
          <a:prstGeom prst="rect">
            <a:avLst/>
          </a:prstGeom>
          <a:noFill/>
        </p:spPr>
        <p:txBody>
          <a:bodyPr wrap="square" rtlCol="0">
            <a:spAutoFit/>
          </a:bodyPr>
          <a:lstStyle/>
          <a:p>
            <a:pPr algn="ctr"/>
            <a:r>
              <a:rPr lang="en-GB" sz="5400" b="1" dirty="0" smtClean="0">
                <a:solidFill>
                  <a:schemeClr val="bg1"/>
                </a:solidFill>
                <a:latin typeface="Gadugi" panose="020B0502040204020203" pitchFamily="34" charset="0"/>
              </a:rPr>
              <a:t>Catholic Social Teaching</a:t>
            </a:r>
            <a:endParaRPr lang="en-GB" sz="5400" b="1" dirty="0">
              <a:solidFill>
                <a:schemeClr val="bg1"/>
              </a:solidFill>
              <a:latin typeface="Gadugi" panose="020B0502040204020203" pitchFamily="34" charset="0"/>
            </a:endParaRPr>
          </a:p>
        </p:txBody>
      </p:sp>
      <p:sp>
        <p:nvSpPr>
          <p:cNvPr id="6" name="TextBox 5"/>
          <p:cNvSpPr txBox="1"/>
          <p:nvPr/>
        </p:nvSpPr>
        <p:spPr>
          <a:xfrm>
            <a:off x="4765725" y="1211166"/>
            <a:ext cx="3347634" cy="646331"/>
          </a:xfrm>
          <a:prstGeom prst="rect">
            <a:avLst/>
          </a:prstGeom>
          <a:noFill/>
        </p:spPr>
        <p:txBody>
          <a:bodyPr wrap="square" rtlCol="0">
            <a:spAutoFit/>
          </a:bodyPr>
          <a:lstStyle/>
          <a:p>
            <a:r>
              <a:rPr lang="en-GB" sz="3600" dirty="0" smtClean="0">
                <a:solidFill>
                  <a:schemeClr val="tx1">
                    <a:lumMod val="65000"/>
                    <a:lumOff val="35000"/>
                  </a:schemeClr>
                </a:solidFill>
                <a:latin typeface="+mj-lt"/>
              </a:rPr>
              <a:t>Human Dignity</a:t>
            </a:r>
            <a:endParaRPr lang="en-GB" sz="3600" dirty="0">
              <a:solidFill>
                <a:schemeClr val="tx1">
                  <a:lumMod val="65000"/>
                  <a:lumOff val="35000"/>
                </a:schemeClr>
              </a:solidFill>
              <a:latin typeface="+mj-lt"/>
            </a:endParaRPr>
          </a:p>
        </p:txBody>
      </p:sp>
      <p:sp>
        <p:nvSpPr>
          <p:cNvPr id="7" name="TextBox 6"/>
          <p:cNvSpPr txBox="1"/>
          <p:nvPr/>
        </p:nvSpPr>
        <p:spPr>
          <a:xfrm>
            <a:off x="4765725" y="2025396"/>
            <a:ext cx="3347634" cy="646331"/>
          </a:xfrm>
          <a:prstGeom prst="rect">
            <a:avLst/>
          </a:prstGeom>
          <a:noFill/>
        </p:spPr>
        <p:txBody>
          <a:bodyPr wrap="square" rtlCol="0">
            <a:spAutoFit/>
          </a:bodyPr>
          <a:lstStyle/>
          <a:p>
            <a:r>
              <a:rPr lang="en-GB" sz="3600" dirty="0" smtClean="0">
                <a:solidFill>
                  <a:schemeClr val="tx1">
                    <a:lumMod val="65000"/>
                    <a:lumOff val="35000"/>
                  </a:schemeClr>
                </a:solidFill>
                <a:latin typeface="+mj-lt"/>
              </a:rPr>
              <a:t>Care of Creation</a:t>
            </a:r>
            <a:endParaRPr lang="en-GB" sz="3600" dirty="0">
              <a:solidFill>
                <a:schemeClr val="tx1">
                  <a:lumMod val="65000"/>
                  <a:lumOff val="35000"/>
                </a:schemeClr>
              </a:solidFill>
              <a:latin typeface="+mj-lt"/>
            </a:endParaRPr>
          </a:p>
        </p:txBody>
      </p:sp>
      <p:sp>
        <p:nvSpPr>
          <p:cNvPr id="8" name="TextBox 7"/>
          <p:cNvSpPr txBox="1"/>
          <p:nvPr/>
        </p:nvSpPr>
        <p:spPr>
          <a:xfrm>
            <a:off x="4742480" y="2839626"/>
            <a:ext cx="3332135" cy="1200329"/>
          </a:xfrm>
          <a:prstGeom prst="rect">
            <a:avLst/>
          </a:prstGeom>
          <a:noFill/>
        </p:spPr>
        <p:txBody>
          <a:bodyPr wrap="square" rtlCol="0">
            <a:spAutoFit/>
          </a:bodyPr>
          <a:lstStyle/>
          <a:p>
            <a:r>
              <a:rPr lang="en-GB" sz="3600" dirty="0" smtClean="0">
                <a:solidFill>
                  <a:schemeClr val="tx1">
                    <a:lumMod val="65000"/>
                    <a:lumOff val="35000"/>
                  </a:schemeClr>
                </a:solidFill>
                <a:latin typeface="+mj-lt"/>
              </a:rPr>
              <a:t>Community and Participation </a:t>
            </a:r>
            <a:endParaRPr lang="en-GB" sz="3600" dirty="0">
              <a:solidFill>
                <a:schemeClr val="tx1">
                  <a:lumMod val="65000"/>
                  <a:lumOff val="35000"/>
                </a:schemeClr>
              </a:solidFill>
              <a:latin typeface="+mj-lt"/>
            </a:endParaRPr>
          </a:p>
        </p:txBody>
      </p:sp>
      <p:sp>
        <p:nvSpPr>
          <p:cNvPr id="9" name="TextBox 8"/>
          <p:cNvSpPr txBox="1"/>
          <p:nvPr/>
        </p:nvSpPr>
        <p:spPr>
          <a:xfrm>
            <a:off x="4742480" y="4284054"/>
            <a:ext cx="3347634" cy="646331"/>
          </a:xfrm>
          <a:prstGeom prst="rect">
            <a:avLst/>
          </a:prstGeom>
          <a:noFill/>
        </p:spPr>
        <p:txBody>
          <a:bodyPr wrap="square" rtlCol="0">
            <a:spAutoFit/>
          </a:bodyPr>
          <a:lstStyle/>
          <a:p>
            <a:r>
              <a:rPr lang="en-GB" sz="3600" dirty="0" smtClean="0">
                <a:solidFill>
                  <a:schemeClr val="tx1">
                    <a:lumMod val="65000"/>
                    <a:lumOff val="35000"/>
                  </a:schemeClr>
                </a:solidFill>
                <a:latin typeface="+mj-lt"/>
              </a:rPr>
              <a:t>Dignity of Work</a:t>
            </a:r>
            <a:endParaRPr lang="en-GB" sz="3600" dirty="0">
              <a:solidFill>
                <a:schemeClr val="tx1">
                  <a:lumMod val="65000"/>
                  <a:lumOff val="35000"/>
                </a:schemeClr>
              </a:solidFill>
              <a:latin typeface="+mj-lt"/>
            </a:endParaRPr>
          </a:p>
        </p:txBody>
      </p:sp>
      <p:sp>
        <p:nvSpPr>
          <p:cNvPr id="10" name="TextBox 9"/>
          <p:cNvSpPr txBox="1"/>
          <p:nvPr/>
        </p:nvSpPr>
        <p:spPr>
          <a:xfrm>
            <a:off x="4765725" y="5174484"/>
            <a:ext cx="4014061" cy="646331"/>
          </a:xfrm>
          <a:prstGeom prst="rect">
            <a:avLst/>
          </a:prstGeom>
          <a:noFill/>
        </p:spPr>
        <p:txBody>
          <a:bodyPr wrap="square" rtlCol="0">
            <a:spAutoFit/>
          </a:bodyPr>
          <a:lstStyle/>
          <a:p>
            <a:r>
              <a:rPr lang="en-GB" sz="3600" dirty="0">
                <a:solidFill>
                  <a:schemeClr val="tx1">
                    <a:lumMod val="65000"/>
                    <a:lumOff val="35000"/>
                  </a:schemeClr>
                </a:solidFill>
              </a:rPr>
              <a:t>Solidarity</a:t>
            </a:r>
            <a:endParaRPr lang="en-GB" sz="3600" dirty="0">
              <a:solidFill>
                <a:schemeClr val="tx1">
                  <a:lumMod val="65000"/>
                  <a:lumOff val="35000"/>
                </a:schemeClr>
              </a:solidFill>
              <a:latin typeface="+mj-lt"/>
            </a:endParaRPr>
          </a:p>
        </p:txBody>
      </p:sp>
    </p:spTree>
    <p:extLst>
      <p:ext uri="{BB962C8B-B14F-4D97-AF65-F5344CB8AC3E}">
        <p14:creationId xmlns:p14="http://schemas.microsoft.com/office/powerpoint/2010/main" val="2844878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671" y="1181809"/>
            <a:ext cx="3653343" cy="1754326"/>
          </a:xfrm>
          <a:prstGeom prst="rect">
            <a:avLst/>
          </a:prstGeom>
          <a:noFill/>
        </p:spPr>
        <p:txBody>
          <a:bodyPr wrap="square" rtlCol="0">
            <a:spAutoFit/>
          </a:bodyPr>
          <a:lstStyle/>
          <a:p>
            <a:r>
              <a:rPr lang="en-GB" sz="5400" b="1" dirty="0" smtClean="0">
                <a:solidFill>
                  <a:schemeClr val="bg1"/>
                </a:solidFill>
                <a:latin typeface="Gadugi" panose="020B0502040204020203" pitchFamily="34" charset="0"/>
              </a:rPr>
              <a:t>Care of Creation </a:t>
            </a:r>
            <a:endParaRPr lang="en-GB" sz="5400" b="1" dirty="0">
              <a:solidFill>
                <a:schemeClr val="bg1"/>
              </a:solidFill>
              <a:latin typeface="Gadugi" panose="020B0502040204020203" pitchFamily="34" charset="0"/>
            </a:endParaRPr>
          </a:p>
        </p:txBody>
      </p:sp>
      <p:pic>
        <p:nvPicPr>
          <p:cNvPr id="2052" name="Picture 4" descr="Image result for Care of the plane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49767" y="1891534"/>
            <a:ext cx="4178404" cy="20892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670" y="3093217"/>
            <a:ext cx="3653343" cy="2964914"/>
          </a:xfrm>
          <a:prstGeom prst="rect">
            <a:avLst/>
          </a:prstGeom>
          <a:noFill/>
        </p:spPr>
        <p:txBody>
          <a:bodyPr wrap="square" rtlCol="0">
            <a:spAutoFit/>
          </a:bodyPr>
          <a:lstStyle/>
          <a:p>
            <a:pPr>
              <a:lnSpc>
                <a:spcPts val="3200"/>
              </a:lnSpc>
            </a:pPr>
            <a:r>
              <a:rPr lang="en-GB" sz="2000" dirty="0">
                <a:solidFill>
                  <a:schemeClr val="tx1">
                    <a:lumMod val="65000"/>
                    <a:lumOff val="35000"/>
                  </a:schemeClr>
                </a:solidFill>
                <a:latin typeface="Calibri Light" panose="020F0302020204030204" pitchFamily="34" charset="0"/>
              </a:rPr>
              <a:t>‘Our throwaway culture affects the poor and quickly reduces all things to </a:t>
            </a:r>
            <a:r>
              <a:rPr lang="en-GB" sz="2000" dirty="0" smtClean="0">
                <a:solidFill>
                  <a:schemeClr val="tx1">
                    <a:lumMod val="65000"/>
                    <a:lumOff val="35000"/>
                  </a:schemeClr>
                </a:solidFill>
                <a:latin typeface="Calibri Light" panose="020F0302020204030204" pitchFamily="34" charset="0"/>
              </a:rPr>
              <a:t>rubbish… </a:t>
            </a:r>
            <a:r>
              <a:rPr lang="en-GB" sz="2000" dirty="0">
                <a:solidFill>
                  <a:schemeClr val="tx1">
                    <a:lumMod val="65000"/>
                    <a:lumOff val="35000"/>
                  </a:schemeClr>
                </a:solidFill>
                <a:latin typeface="Calibri Light" panose="020F0302020204030204" pitchFamily="34" charset="0"/>
              </a:rPr>
              <a:t>Make a serious commitment to care for creation, to pay attention to every person, to combat the culture of </a:t>
            </a:r>
            <a:r>
              <a:rPr lang="en-GB" sz="2000" dirty="0" smtClean="0">
                <a:solidFill>
                  <a:schemeClr val="tx1">
                    <a:lumMod val="65000"/>
                    <a:lumOff val="35000"/>
                  </a:schemeClr>
                </a:solidFill>
                <a:latin typeface="Calibri Light" panose="020F0302020204030204" pitchFamily="34" charset="0"/>
              </a:rPr>
              <a:t>waste.’  </a:t>
            </a:r>
            <a:r>
              <a:rPr lang="en-GB" sz="1100" dirty="0" smtClean="0">
                <a:solidFill>
                  <a:schemeClr val="tx1">
                    <a:lumMod val="65000"/>
                    <a:lumOff val="35000"/>
                  </a:schemeClr>
                </a:solidFill>
                <a:latin typeface="Calibri Light" panose="020F0302020204030204" pitchFamily="34" charset="0"/>
              </a:rPr>
              <a:t>Pope Francis </a:t>
            </a:r>
            <a:endParaRPr lang="en-GB" sz="1100" dirty="0">
              <a:solidFill>
                <a:schemeClr val="tx1">
                  <a:lumMod val="65000"/>
                  <a:lumOff val="35000"/>
                </a:schemeClr>
              </a:solidFill>
              <a:latin typeface="Calibri Light" panose="020F0302020204030204" pitchFamily="34" charset="0"/>
            </a:endParaRPr>
          </a:p>
        </p:txBody>
      </p:sp>
      <p:pic>
        <p:nvPicPr>
          <p:cNvPr id="6" name="Picture 2" descr="Image result for RUBBISH DUMP"/>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3502"/>
          <a:stretch/>
        </p:blipFill>
        <p:spPr bwMode="auto">
          <a:xfrm>
            <a:off x="4857613" y="3428340"/>
            <a:ext cx="4096382" cy="315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5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r="15673"/>
          <a:stretch/>
        </p:blipFill>
        <p:spPr>
          <a:xfrm>
            <a:off x="3852828" y="1786205"/>
            <a:ext cx="4841649" cy="38295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581" r="16368"/>
          <a:stretch/>
        </p:blipFill>
        <p:spPr>
          <a:xfrm>
            <a:off x="3802867" y="1467793"/>
            <a:ext cx="4891610" cy="446636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77671" y="1181809"/>
            <a:ext cx="3653343" cy="1754326"/>
          </a:xfrm>
          <a:prstGeom prst="rect">
            <a:avLst/>
          </a:prstGeom>
          <a:noFill/>
        </p:spPr>
        <p:txBody>
          <a:bodyPr wrap="square" rtlCol="0">
            <a:spAutoFit/>
          </a:bodyPr>
          <a:lstStyle/>
          <a:p>
            <a:r>
              <a:rPr lang="en-GB" sz="5400" b="1" dirty="0" smtClean="0">
                <a:solidFill>
                  <a:schemeClr val="bg1"/>
                </a:solidFill>
                <a:latin typeface="Gadugi" panose="020B0502040204020203" pitchFamily="34" charset="0"/>
              </a:rPr>
              <a:t>Care of Creation </a:t>
            </a:r>
            <a:endParaRPr lang="en-GB" sz="5400" b="1" dirty="0">
              <a:solidFill>
                <a:schemeClr val="bg1"/>
              </a:solidFill>
              <a:latin typeface="Gadugi" panose="020B0502040204020203" pitchFamily="34" charset="0"/>
            </a:endParaRPr>
          </a:p>
        </p:txBody>
      </p:sp>
      <p:sp>
        <p:nvSpPr>
          <p:cNvPr id="8" name="TextBox 7"/>
          <p:cNvSpPr txBox="1"/>
          <p:nvPr/>
        </p:nvSpPr>
        <p:spPr>
          <a:xfrm>
            <a:off x="477671" y="3093217"/>
            <a:ext cx="2930548" cy="2964914"/>
          </a:xfrm>
          <a:prstGeom prst="rect">
            <a:avLst/>
          </a:prstGeom>
          <a:noFill/>
        </p:spPr>
        <p:txBody>
          <a:bodyPr wrap="square" rtlCol="0">
            <a:spAutoFit/>
          </a:bodyPr>
          <a:lstStyle/>
          <a:p>
            <a:pPr>
              <a:lnSpc>
                <a:spcPts val="3200"/>
              </a:lnSpc>
            </a:pPr>
            <a:r>
              <a:rPr lang="en-GB" sz="2000" dirty="0" smtClean="0">
                <a:solidFill>
                  <a:schemeClr val="tx1">
                    <a:lumMod val="65000"/>
                    <a:lumOff val="35000"/>
                  </a:schemeClr>
                </a:solidFill>
                <a:latin typeface="Calibri Light" panose="020F0302020204030204" pitchFamily="34" charset="0"/>
              </a:rPr>
              <a:t>‘Make </a:t>
            </a:r>
            <a:r>
              <a:rPr lang="en-GB" sz="2000" dirty="0">
                <a:solidFill>
                  <a:schemeClr val="tx1">
                    <a:lumMod val="65000"/>
                    <a:lumOff val="35000"/>
                  </a:schemeClr>
                </a:solidFill>
                <a:latin typeface="Calibri Light" panose="020F0302020204030204" pitchFamily="34" charset="0"/>
              </a:rPr>
              <a:t>a serious commitment to care for creation, to pay attention to every person, to combat the culture of waste.’  </a:t>
            </a:r>
            <a:r>
              <a:rPr lang="en-GB" sz="800" dirty="0">
                <a:solidFill>
                  <a:schemeClr val="tx1">
                    <a:lumMod val="65000"/>
                    <a:lumOff val="35000"/>
                  </a:schemeClr>
                </a:solidFill>
                <a:latin typeface="Calibri Light" panose="020F0302020204030204" pitchFamily="34" charset="0"/>
              </a:rPr>
              <a:t>Pope Francis </a:t>
            </a:r>
          </a:p>
          <a:p>
            <a:pPr algn="ctr">
              <a:lnSpc>
                <a:spcPts val="3200"/>
              </a:lnSpc>
            </a:pPr>
            <a:endParaRPr lang="en-GB" sz="1100" dirty="0">
              <a:solidFill>
                <a:schemeClr val="bg1"/>
              </a:solidFill>
              <a:latin typeface="Calibri Light" panose="020F0302020204030204" pitchFamily="34" charset="0"/>
            </a:endParaRPr>
          </a:p>
        </p:txBody>
      </p:sp>
      <p:pic>
        <p:nvPicPr>
          <p:cNvPr id="6" name="Picture 5" descr="O:\Missio DM\GCM2016\Images\06 IMG_7705 Mary Anne in the classroom 2.jpg"/>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8009"/>
          <a:stretch/>
        </p:blipFill>
        <p:spPr bwMode="auto">
          <a:xfrm>
            <a:off x="3802868" y="1467793"/>
            <a:ext cx="4891610" cy="44663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21092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r="7524"/>
          <a:stretch/>
        </p:blipFill>
        <p:spPr>
          <a:xfrm>
            <a:off x="2971993" y="1651612"/>
            <a:ext cx="5514365" cy="397729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8135" y="1550621"/>
            <a:ext cx="2090057" cy="1200329"/>
          </a:xfrm>
          <a:prstGeom prst="rect">
            <a:avLst/>
          </a:prstGeom>
          <a:noFill/>
        </p:spPr>
        <p:txBody>
          <a:bodyPr wrap="square" rtlCol="0">
            <a:spAutoFit/>
          </a:bodyPr>
          <a:lstStyle/>
          <a:p>
            <a:r>
              <a:rPr lang="en-GB" b="1" dirty="0" smtClean="0">
                <a:solidFill>
                  <a:schemeClr val="tx1">
                    <a:lumMod val="65000"/>
                    <a:lumOff val="35000"/>
                  </a:schemeClr>
                </a:solidFill>
                <a:latin typeface="Calibri Light" panose="020F0302020204030204" pitchFamily="34" charset="0"/>
              </a:rPr>
              <a:t>Call to </a:t>
            </a:r>
            <a:r>
              <a:rPr lang="en-GB" b="1" dirty="0">
                <a:solidFill>
                  <a:schemeClr val="tx1">
                    <a:lumMod val="65000"/>
                    <a:lumOff val="35000"/>
                  </a:schemeClr>
                </a:solidFill>
                <a:latin typeface="Calibri Light" panose="020F0302020204030204" pitchFamily="34" charset="0"/>
              </a:rPr>
              <a:t>Action: </a:t>
            </a:r>
            <a:r>
              <a:rPr lang="en-GB" b="1" dirty="0" smtClean="0">
                <a:solidFill>
                  <a:schemeClr val="tx1">
                    <a:lumMod val="65000"/>
                    <a:lumOff val="35000"/>
                  </a:schemeClr>
                </a:solidFill>
                <a:latin typeface="Calibri Light" panose="020F0302020204030204" pitchFamily="34" charset="0"/>
              </a:rPr>
              <a:t>        </a:t>
            </a:r>
            <a:r>
              <a:rPr lang="en-GB" dirty="0" smtClean="0">
                <a:solidFill>
                  <a:schemeClr val="tx1">
                    <a:lumMod val="65000"/>
                    <a:lumOff val="35000"/>
                  </a:schemeClr>
                </a:solidFill>
                <a:latin typeface="Calibri Light" panose="020F0302020204030204" pitchFamily="34" charset="0"/>
              </a:rPr>
              <a:t>Be </a:t>
            </a:r>
            <a:r>
              <a:rPr lang="en-GB" dirty="0">
                <a:solidFill>
                  <a:schemeClr val="tx1">
                    <a:lumMod val="65000"/>
                    <a:lumOff val="35000"/>
                  </a:schemeClr>
                </a:solidFill>
                <a:latin typeface="Calibri Light" panose="020F0302020204030204" pitchFamily="34" charset="0"/>
              </a:rPr>
              <a:t>mindful of how you use the earth’s resources</a:t>
            </a:r>
          </a:p>
        </p:txBody>
      </p:sp>
      <p:sp>
        <p:nvSpPr>
          <p:cNvPr id="5" name="TextBox 4"/>
          <p:cNvSpPr txBox="1"/>
          <p:nvPr/>
        </p:nvSpPr>
        <p:spPr>
          <a:xfrm>
            <a:off x="368134" y="3040093"/>
            <a:ext cx="2090057" cy="1200329"/>
          </a:xfrm>
          <a:prstGeom prst="rect">
            <a:avLst/>
          </a:prstGeom>
          <a:noFill/>
        </p:spPr>
        <p:txBody>
          <a:bodyPr wrap="square" rtlCol="0">
            <a:spAutoFit/>
          </a:bodyPr>
          <a:lstStyle/>
          <a:p>
            <a:r>
              <a:rPr lang="en-GB" b="1" dirty="0" smtClean="0">
                <a:solidFill>
                  <a:schemeClr val="tx1">
                    <a:lumMod val="65000"/>
                    <a:lumOff val="35000"/>
                  </a:schemeClr>
                </a:solidFill>
                <a:latin typeface="Calibri Light" panose="020F0302020204030204" pitchFamily="34" charset="0"/>
              </a:rPr>
              <a:t>Call to </a:t>
            </a:r>
            <a:r>
              <a:rPr lang="en-GB" b="1" dirty="0">
                <a:solidFill>
                  <a:schemeClr val="tx1">
                    <a:lumMod val="65000"/>
                    <a:lumOff val="35000"/>
                  </a:schemeClr>
                </a:solidFill>
                <a:latin typeface="Calibri Light" panose="020F0302020204030204" pitchFamily="34" charset="0"/>
              </a:rPr>
              <a:t>Action: </a:t>
            </a:r>
            <a:r>
              <a:rPr lang="en-GB" dirty="0">
                <a:solidFill>
                  <a:schemeClr val="tx1">
                    <a:lumMod val="65000"/>
                    <a:lumOff val="35000"/>
                  </a:schemeClr>
                </a:solidFill>
                <a:latin typeface="Calibri Light" panose="020F0302020204030204" pitchFamily="34" charset="0"/>
              </a:rPr>
              <a:t>Consider how you could support Missio </a:t>
            </a:r>
          </a:p>
        </p:txBody>
      </p:sp>
      <p:sp>
        <p:nvSpPr>
          <p:cNvPr id="6" name="TextBox 5"/>
          <p:cNvSpPr txBox="1"/>
          <p:nvPr/>
        </p:nvSpPr>
        <p:spPr>
          <a:xfrm>
            <a:off x="368135" y="4688784"/>
            <a:ext cx="2090057" cy="923330"/>
          </a:xfrm>
          <a:prstGeom prst="rect">
            <a:avLst/>
          </a:prstGeom>
          <a:noFill/>
        </p:spPr>
        <p:txBody>
          <a:bodyPr wrap="square" rtlCol="0">
            <a:spAutoFit/>
          </a:bodyPr>
          <a:lstStyle/>
          <a:p>
            <a:r>
              <a:rPr lang="en-GB" b="1" dirty="0" smtClean="0">
                <a:solidFill>
                  <a:schemeClr val="tx1">
                    <a:lumMod val="65000"/>
                    <a:lumOff val="35000"/>
                  </a:schemeClr>
                </a:solidFill>
                <a:latin typeface="Calibri Light" panose="020F0302020204030204" pitchFamily="34" charset="0"/>
              </a:rPr>
              <a:t>Call to </a:t>
            </a:r>
            <a:r>
              <a:rPr lang="en-GB" b="1" dirty="0">
                <a:solidFill>
                  <a:schemeClr val="tx1">
                    <a:lumMod val="65000"/>
                    <a:lumOff val="35000"/>
                  </a:schemeClr>
                </a:solidFill>
                <a:latin typeface="Calibri Light" panose="020F0302020204030204" pitchFamily="34" charset="0"/>
              </a:rPr>
              <a:t>Action: </a:t>
            </a:r>
            <a:r>
              <a:rPr lang="en-GB" dirty="0">
                <a:solidFill>
                  <a:schemeClr val="tx1">
                    <a:lumMod val="65000"/>
                    <a:lumOff val="35000"/>
                  </a:schemeClr>
                </a:solidFill>
                <a:latin typeface="Calibri Light" panose="020F0302020204030204" pitchFamily="34" charset="0"/>
              </a:rPr>
              <a:t>Commit to reading the Gospel</a:t>
            </a:r>
          </a:p>
        </p:txBody>
      </p:sp>
    </p:spTree>
    <p:extLst>
      <p:ext uri="{BB962C8B-B14F-4D97-AF65-F5344CB8AC3E}">
        <p14:creationId xmlns:p14="http://schemas.microsoft.com/office/powerpoint/2010/main" val="14773675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1" y="1272429"/>
            <a:ext cx="8033657" cy="1631216"/>
          </a:xfrm>
          <a:prstGeom prst="rect">
            <a:avLst/>
          </a:prstGeom>
          <a:noFill/>
        </p:spPr>
        <p:txBody>
          <a:bodyPr wrap="square" rtlCol="0">
            <a:spAutoFit/>
          </a:bodyPr>
          <a:lstStyle/>
          <a:p>
            <a:pPr>
              <a:lnSpc>
                <a:spcPts val="3000"/>
              </a:lnSpc>
            </a:pPr>
            <a:r>
              <a:rPr lang="en-GB" sz="2000" dirty="0">
                <a:solidFill>
                  <a:schemeClr val="tx1">
                    <a:lumMod val="65000"/>
                    <a:lumOff val="35000"/>
                  </a:schemeClr>
                </a:solidFill>
                <a:latin typeface="Calibri Light" panose="020F0302020204030204" pitchFamily="34" charset="0"/>
              </a:rPr>
              <a:t>All-powerful God, you are present in the whole universe </a:t>
            </a:r>
            <a:r>
              <a:rPr lang="en-GB" sz="2000" dirty="0" smtClean="0">
                <a:solidFill>
                  <a:schemeClr val="tx1">
                    <a:lumMod val="65000"/>
                    <a:lumOff val="35000"/>
                  </a:schemeClr>
                </a:solidFill>
                <a:latin typeface="Calibri Light" panose="020F0302020204030204" pitchFamily="34" charset="0"/>
              </a:rPr>
              <a:t>                                         and </a:t>
            </a:r>
            <a:r>
              <a:rPr lang="en-GB" sz="2000" dirty="0">
                <a:solidFill>
                  <a:schemeClr val="tx1">
                    <a:lumMod val="65000"/>
                    <a:lumOff val="35000"/>
                  </a:schemeClr>
                </a:solidFill>
                <a:latin typeface="Calibri Light" panose="020F0302020204030204" pitchFamily="34" charset="0"/>
              </a:rPr>
              <a:t>in the smallest of your creatures</a:t>
            </a:r>
            <a:r>
              <a:rPr lang="en-GB" sz="2000" dirty="0" smtClean="0">
                <a:solidFill>
                  <a:schemeClr val="tx1">
                    <a:lumMod val="65000"/>
                    <a:lumOff val="35000"/>
                  </a:schemeClr>
                </a:solidFill>
                <a:latin typeface="Calibri Light" panose="020F0302020204030204" pitchFamily="34" charset="0"/>
              </a:rPr>
              <a:t>. </a:t>
            </a:r>
          </a:p>
          <a:p>
            <a:pPr>
              <a:lnSpc>
                <a:spcPts val="3000"/>
              </a:lnSpc>
            </a:pPr>
            <a:r>
              <a:rPr lang="en-GB" sz="2000" dirty="0" smtClean="0">
                <a:solidFill>
                  <a:schemeClr val="tx1">
                    <a:lumMod val="65000"/>
                    <a:lumOff val="35000"/>
                  </a:schemeClr>
                </a:solidFill>
                <a:latin typeface="Calibri Light" panose="020F0302020204030204" pitchFamily="34" charset="0"/>
              </a:rPr>
              <a:t>Fill </a:t>
            </a:r>
            <a:r>
              <a:rPr lang="en-GB" sz="2000" dirty="0">
                <a:solidFill>
                  <a:schemeClr val="tx1">
                    <a:lumMod val="65000"/>
                    <a:lumOff val="35000"/>
                  </a:schemeClr>
                </a:solidFill>
                <a:latin typeface="Calibri Light" panose="020F0302020204030204" pitchFamily="34" charset="0"/>
              </a:rPr>
              <a:t>us with peace, that we may live as brothers and sisters, </a:t>
            </a:r>
            <a:endParaRPr lang="en-GB" sz="2000" dirty="0" smtClean="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65000"/>
                    <a:lumOff val="35000"/>
                  </a:schemeClr>
                </a:solidFill>
                <a:latin typeface="Calibri Light" panose="020F0302020204030204" pitchFamily="34" charset="0"/>
              </a:rPr>
              <a:t>harming </a:t>
            </a:r>
            <a:r>
              <a:rPr lang="en-GB" sz="2000" dirty="0">
                <a:solidFill>
                  <a:schemeClr val="tx1">
                    <a:lumMod val="65000"/>
                    <a:lumOff val="35000"/>
                  </a:schemeClr>
                </a:solidFill>
                <a:latin typeface="Calibri Light" panose="020F0302020204030204" pitchFamily="34" charset="0"/>
              </a:rPr>
              <a:t>no one</a:t>
            </a:r>
            <a:r>
              <a:rPr lang="en-GB" sz="2000" dirty="0" smtClean="0">
                <a:solidFill>
                  <a:schemeClr val="tx1">
                    <a:lumMod val="65000"/>
                    <a:lumOff val="35000"/>
                  </a:schemeClr>
                </a:solidFill>
                <a:latin typeface="Calibri Light" panose="020F0302020204030204" pitchFamily="34" charset="0"/>
              </a:rPr>
              <a:t>.</a:t>
            </a:r>
            <a:endParaRPr lang="en-GB" sz="2000" dirty="0">
              <a:solidFill>
                <a:schemeClr val="tx1">
                  <a:lumMod val="65000"/>
                  <a:lumOff val="35000"/>
                </a:schemeClr>
              </a:solidFill>
              <a:latin typeface="Calibri Light" panose="020F0302020204030204" pitchFamily="34" charset="0"/>
            </a:endParaRPr>
          </a:p>
        </p:txBody>
      </p:sp>
      <p:sp>
        <p:nvSpPr>
          <p:cNvPr id="4" name="TextBox 3"/>
          <p:cNvSpPr txBox="1"/>
          <p:nvPr/>
        </p:nvSpPr>
        <p:spPr>
          <a:xfrm>
            <a:off x="568914" y="3102861"/>
            <a:ext cx="8033657" cy="1246495"/>
          </a:xfrm>
          <a:prstGeom prst="rect">
            <a:avLst/>
          </a:prstGeom>
          <a:noFill/>
        </p:spPr>
        <p:txBody>
          <a:bodyPr wrap="square" rtlCol="0">
            <a:spAutoFit/>
          </a:bodyPr>
          <a:lstStyle/>
          <a:p>
            <a:pPr>
              <a:lnSpc>
                <a:spcPts val="3000"/>
              </a:lnSpc>
            </a:pPr>
            <a:r>
              <a:rPr lang="en-GB" sz="2000" dirty="0">
                <a:solidFill>
                  <a:schemeClr val="tx1">
                    <a:lumMod val="65000"/>
                    <a:lumOff val="35000"/>
                  </a:schemeClr>
                </a:solidFill>
                <a:latin typeface="Calibri Light" panose="020F0302020204030204" pitchFamily="34" charset="0"/>
              </a:rPr>
              <a:t>Teach us to discover the worth of each thing, </a:t>
            </a:r>
            <a:endParaRPr lang="en-GB" sz="2000" dirty="0" smtClean="0">
              <a:solidFill>
                <a:schemeClr val="tx1">
                  <a:lumMod val="65000"/>
                  <a:lumOff val="35000"/>
                </a:schemeClr>
              </a:solidFill>
              <a:latin typeface="Calibri Light" panose="020F0302020204030204" pitchFamily="34" charset="0"/>
            </a:endParaRPr>
          </a:p>
          <a:p>
            <a:pPr>
              <a:lnSpc>
                <a:spcPts val="3000"/>
              </a:lnSpc>
            </a:pPr>
            <a:r>
              <a:rPr lang="en-GB" sz="2000" dirty="0">
                <a:solidFill>
                  <a:schemeClr val="tx1">
                    <a:lumMod val="65000"/>
                    <a:lumOff val="35000"/>
                  </a:schemeClr>
                </a:solidFill>
                <a:latin typeface="Calibri Light" panose="020F0302020204030204" pitchFamily="34" charset="0"/>
              </a:rPr>
              <a:t>a</a:t>
            </a:r>
            <a:r>
              <a:rPr lang="en-GB" sz="2000" dirty="0" smtClean="0">
                <a:solidFill>
                  <a:schemeClr val="tx1">
                    <a:lumMod val="65000"/>
                    <a:lumOff val="35000"/>
                  </a:schemeClr>
                </a:solidFill>
                <a:latin typeface="Calibri Light" panose="020F0302020204030204" pitchFamily="34" charset="0"/>
              </a:rPr>
              <a:t>nd to recognise </a:t>
            </a:r>
            <a:r>
              <a:rPr lang="en-GB" sz="2000" dirty="0">
                <a:solidFill>
                  <a:schemeClr val="tx1">
                    <a:lumMod val="65000"/>
                    <a:lumOff val="35000"/>
                  </a:schemeClr>
                </a:solidFill>
                <a:latin typeface="Calibri Light" panose="020F0302020204030204" pitchFamily="34" charset="0"/>
              </a:rPr>
              <a:t>that we are united </a:t>
            </a:r>
            <a:endParaRPr lang="en-GB" sz="2000" dirty="0" smtClean="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65000"/>
                    <a:lumOff val="35000"/>
                  </a:schemeClr>
                </a:solidFill>
                <a:latin typeface="Calibri Light" panose="020F0302020204030204" pitchFamily="34" charset="0"/>
              </a:rPr>
              <a:t>with the whole of creation.</a:t>
            </a:r>
            <a:endParaRPr lang="en-GB" dirty="0">
              <a:solidFill>
                <a:schemeClr val="tx1">
                  <a:lumMod val="65000"/>
                  <a:lumOff val="35000"/>
                </a:schemeClr>
              </a:solidFill>
              <a:latin typeface="Calibri Light" panose="020F0302020204030204" pitchFamily="34" charset="0"/>
            </a:endParaRPr>
          </a:p>
        </p:txBody>
      </p:sp>
      <p:sp>
        <p:nvSpPr>
          <p:cNvPr id="5" name="Rectangle 4"/>
          <p:cNvSpPr/>
          <p:nvPr/>
        </p:nvSpPr>
        <p:spPr>
          <a:xfrm>
            <a:off x="568914" y="4685965"/>
            <a:ext cx="8033656" cy="1512209"/>
          </a:xfrm>
          <a:prstGeom prst="rect">
            <a:avLst/>
          </a:prstGeom>
        </p:spPr>
        <p:txBody>
          <a:bodyPr wrap="square">
            <a:spAutoFit/>
          </a:bodyPr>
          <a:lstStyle/>
          <a:p>
            <a:pPr>
              <a:lnSpc>
                <a:spcPct val="107000"/>
              </a:lnSpc>
              <a:spcAft>
                <a:spcPts val="800"/>
              </a:spcAft>
            </a:pPr>
            <a:r>
              <a:rPr lang="en-GB" sz="2000" dirty="0">
                <a:solidFill>
                  <a:schemeClr val="tx1">
                    <a:lumMod val="65000"/>
                    <a:lumOff val="35000"/>
                  </a:schemeClr>
                </a:solidFill>
                <a:latin typeface="Calibri Light" panose="020F0302020204030204" pitchFamily="34" charset="0"/>
              </a:rPr>
              <a:t>We thank you for being with us each day.</a:t>
            </a:r>
            <a:br>
              <a:rPr lang="en-GB" sz="2000" dirty="0">
                <a:solidFill>
                  <a:schemeClr val="tx1">
                    <a:lumMod val="65000"/>
                    <a:lumOff val="35000"/>
                  </a:schemeClr>
                </a:solidFill>
                <a:latin typeface="Calibri Light" panose="020F0302020204030204" pitchFamily="34" charset="0"/>
              </a:rPr>
            </a:br>
            <a:r>
              <a:rPr lang="en-GB" sz="2000" dirty="0">
                <a:solidFill>
                  <a:schemeClr val="tx1">
                    <a:lumMod val="65000"/>
                    <a:lumOff val="35000"/>
                  </a:schemeClr>
                </a:solidFill>
                <a:latin typeface="Calibri Light" panose="020F0302020204030204" pitchFamily="34" charset="0"/>
              </a:rPr>
              <a:t>Encourage </a:t>
            </a:r>
            <a:r>
              <a:rPr lang="en-GB" sz="2000" dirty="0" smtClean="0">
                <a:solidFill>
                  <a:schemeClr val="tx1">
                    <a:lumMod val="65000"/>
                    <a:lumOff val="35000"/>
                  </a:schemeClr>
                </a:solidFill>
                <a:latin typeface="Calibri Light" panose="020F0302020204030204" pitchFamily="34" charset="0"/>
              </a:rPr>
              <a:t>us </a:t>
            </a:r>
            <a:r>
              <a:rPr lang="en-GB" sz="2000" dirty="0">
                <a:solidFill>
                  <a:schemeClr val="tx1">
                    <a:lumMod val="65000"/>
                    <a:lumOff val="35000"/>
                  </a:schemeClr>
                </a:solidFill>
                <a:latin typeface="Calibri Light" panose="020F0302020204030204" pitchFamily="34" charset="0"/>
              </a:rPr>
              <a:t>we pray, in our struggle  </a:t>
            </a:r>
            <a:r>
              <a:rPr lang="en-GB" sz="2000" dirty="0" smtClean="0">
                <a:solidFill>
                  <a:schemeClr val="tx1">
                    <a:lumMod val="65000"/>
                    <a:lumOff val="35000"/>
                  </a:schemeClr>
                </a:solidFill>
                <a:latin typeface="Calibri Light" panose="020F0302020204030204" pitchFamily="34" charset="0"/>
              </a:rPr>
              <a:t>                                                                                   for </a:t>
            </a:r>
            <a:r>
              <a:rPr lang="en-GB" sz="2000" dirty="0">
                <a:solidFill>
                  <a:schemeClr val="tx1">
                    <a:lumMod val="65000"/>
                    <a:lumOff val="35000"/>
                  </a:schemeClr>
                </a:solidFill>
                <a:latin typeface="Calibri Light" panose="020F0302020204030204" pitchFamily="34" charset="0"/>
              </a:rPr>
              <a:t>justice, love and peace</a:t>
            </a:r>
            <a:r>
              <a:rPr lang="en-GB" sz="2000" dirty="0" smtClean="0">
                <a:solidFill>
                  <a:schemeClr val="tx1">
                    <a:lumMod val="65000"/>
                    <a:lumOff val="35000"/>
                  </a:schemeClr>
                </a:solidFill>
                <a:latin typeface="Calibri Light" panose="020F0302020204030204" pitchFamily="34" charset="0"/>
              </a:rPr>
              <a:t>.</a:t>
            </a:r>
            <a:endParaRPr lang="en-GB" sz="800" dirty="0">
              <a:solidFill>
                <a:schemeClr val="tx1">
                  <a:lumMod val="65000"/>
                  <a:lumOff val="35000"/>
                </a:schemeClr>
              </a:solidFill>
              <a:latin typeface="Calibri Light" panose="020F0302020204030204" pitchFamily="34" charset="0"/>
            </a:endParaRPr>
          </a:p>
          <a:p>
            <a:pPr>
              <a:lnSpc>
                <a:spcPct val="107000"/>
              </a:lnSpc>
              <a:spcAft>
                <a:spcPts val="800"/>
              </a:spcAft>
            </a:pPr>
            <a:r>
              <a:rPr lang="en-GB" sz="2000" dirty="0" smtClean="0">
                <a:solidFill>
                  <a:schemeClr val="tx1">
                    <a:lumMod val="65000"/>
                    <a:lumOff val="35000"/>
                  </a:schemeClr>
                </a:solidFill>
                <a:latin typeface="Calibri Light" panose="020F0302020204030204" pitchFamily="34" charset="0"/>
              </a:rPr>
              <a:t>Amen</a:t>
            </a:r>
            <a:endParaRPr lang="en-GB" sz="2000" dirty="0">
              <a:solidFill>
                <a:schemeClr val="tx1">
                  <a:lumMod val="65000"/>
                  <a:lumOff val="35000"/>
                </a:schemeClr>
              </a:solidFill>
              <a:latin typeface="Calibri Light" panose="020F0302020204030204" pitchFamily="34" charset="0"/>
            </a:endParaRPr>
          </a:p>
        </p:txBody>
      </p:sp>
      <p:pic>
        <p:nvPicPr>
          <p:cNvPr id="6" name="Picture 5" descr="Image result for jesus"/>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31564">
            <a:off x="6039202" y="2971984"/>
            <a:ext cx="2144059" cy="3157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84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page_Grey.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38169" y="4338285"/>
            <a:ext cx="3585029" cy="18158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chemeClr val="bg1"/>
                </a:solidFill>
              </a:rPr>
              <a:t>Nobody</a:t>
            </a:r>
            <a:r>
              <a:rPr lang="en-GB" sz="2800" dirty="0">
                <a:solidFill>
                  <a:schemeClr val="bg1"/>
                </a:solidFill>
              </a:rPr>
              <a:t>, </a:t>
            </a:r>
            <a:endParaRPr lang="en-GB" sz="2800" dirty="0" smtClean="0">
              <a:solidFill>
                <a:schemeClr val="bg1"/>
              </a:solidFill>
            </a:endParaRPr>
          </a:p>
          <a:p>
            <a:r>
              <a:rPr lang="en-GB" sz="2800" dirty="0" smtClean="0">
                <a:solidFill>
                  <a:schemeClr val="bg1"/>
                </a:solidFill>
              </a:rPr>
              <a:t>no </a:t>
            </a:r>
            <a:r>
              <a:rPr lang="en-GB" sz="2800" dirty="0">
                <a:solidFill>
                  <a:schemeClr val="bg1"/>
                </a:solidFill>
              </a:rPr>
              <a:t>situation </a:t>
            </a:r>
            <a:endParaRPr lang="en-GB" sz="2800" dirty="0" smtClean="0">
              <a:solidFill>
                <a:schemeClr val="bg1"/>
              </a:solidFill>
            </a:endParaRPr>
          </a:p>
          <a:p>
            <a:r>
              <a:rPr lang="en-GB" sz="2800" dirty="0" smtClean="0">
                <a:solidFill>
                  <a:schemeClr val="bg1"/>
                </a:solidFill>
              </a:rPr>
              <a:t>and </a:t>
            </a:r>
            <a:r>
              <a:rPr lang="en-GB" sz="2800" dirty="0">
                <a:solidFill>
                  <a:schemeClr val="bg1"/>
                </a:solidFill>
              </a:rPr>
              <a:t>no place </a:t>
            </a:r>
            <a:endParaRPr lang="en-GB" sz="2800" dirty="0" smtClean="0">
              <a:solidFill>
                <a:schemeClr val="bg1"/>
              </a:solidFill>
            </a:endParaRPr>
          </a:p>
          <a:p>
            <a:r>
              <a:rPr lang="en-GB" sz="2800" dirty="0" smtClean="0">
                <a:solidFill>
                  <a:schemeClr val="bg1"/>
                </a:solidFill>
              </a:rPr>
              <a:t>is </a:t>
            </a:r>
            <a:r>
              <a:rPr lang="en-GB" sz="2800" dirty="0">
                <a:solidFill>
                  <a:schemeClr val="bg1"/>
                </a:solidFill>
              </a:rPr>
              <a:t>beyond God’s </a:t>
            </a:r>
            <a:r>
              <a:rPr lang="en-GB" sz="2800" dirty="0" smtClean="0">
                <a:solidFill>
                  <a:schemeClr val="bg1"/>
                </a:solidFill>
              </a:rPr>
              <a:t>care   </a:t>
            </a:r>
            <a:endParaRPr lang="en-GB" sz="2800" dirty="0">
              <a:solidFill>
                <a:schemeClr val="bg1"/>
              </a:solidFill>
            </a:endParaRPr>
          </a:p>
        </p:txBody>
      </p:sp>
    </p:spTree>
    <p:extLst>
      <p:ext uri="{BB962C8B-B14F-4D97-AF65-F5344CB8AC3E}">
        <p14:creationId xmlns:p14="http://schemas.microsoft.com/office/powerpoint/2010/main" val="401720602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MISSIO_2</Template>
  <TotalTime>3295</TotalTime>
  <Words>305</Words>
  <Application>Microsoft Office PowerPoint</Application>
  <PresentationFormat>On-screen Show (4:3)</PresentationFormat>
  <Paragraphs>39</Paragraphs>
  <Slides>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Gadugi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Claire Colleran</cp:lastModifiedBy>
  <cp:revision>225</cp:revision>
  <cp:lastPrinted>2017-01-13T11:18:29Z</cp:lastPrinted>
  <dcterms:created xsi:type="dcterms:W3CDTF">2016-09-01T17:12:16Z</dcterms:created>
  <dcterms:modified xsi:type="dcterms:W3CDTF">2018-08-14T10:30:42Z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