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8" r:id="rId4"/>
    <p:sldId id="267" r:id="rId5"/>
    <p:sldId id="259" r:id="rId6"/>
    <p:sldId id="260" r:id="rId7"/>
    <p:sldId id="262" r:id="rId8"/>
    <p:sldId id="268" r:id="rId9"/>
    <p:sldId id="265" r:id="rId10"/>
    <p:sldId id="266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7" autoAdjust="0"/>
    <p:restoredTop sz="94101" autoAdjust="0"/>
  </p:normalViewPr>
  <p:slideViewPr>
    <p:cSldViewPr snapToGrid="0" snapToObjects="1">
      <p:cViewPr varScale="1">
        <p:scale>
          <a:sx n="86" d="100"/>
          <a:sy n="86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7FD6F-CD0A-47D7-B600-1A1F5BC6ECD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B9BBE-68D7-48AE-A82E-7E3053D8F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0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7700" y="665163"/>
            <a:ext cx="2886075" cy="216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1878" y="3073654"/>
            <a:ext cx="5746084" cy="61329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2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88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930" y="3061130"/>
            <a:ext cx="5746084" cy="6367455"/>
          </a:xfrm>
        </p:spPr>
        <p:txBody>
          <a:bodyPr/>
          <a:lstStyle/>
          <a:p>
            <a:pPr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7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5800" y="539750"/>
            <a:ext cx="2841625" cy="213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1878" y="2923342"/>
            <a:ext cx="5783662" cy="65052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9BBE-68D7-48AE-A82E-7E3053D8FA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32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3100" y="539750"/>
            <a:ext cx="2870200" cy="2152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4404" y="2948393"/>
            <a:ext cx="5758610" cy="5819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9BBE-68D7-48AE-A82E-7E3053D8FA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5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7700" y="565150"/>
            <a:ext cx="292100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1878" y="3023551"/>
            <a:ext cx="5858818" cy="390861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9BBE-68D7-48AE-A82E-7E3053D8FA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26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7700" y="565150"/>
            <a:ext cx="292100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1878" y="3023551"/>
            <a:ext cx="5858818" cy="390861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9BBE-68D7-48AE-A82E-7E3053D8FA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2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3100" y="552450"/>
            <a:ext cx="2870200" cy="2152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928" y="3011024"/>
            <a:ext cx="5746085" cy="653380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9BBE-68D7-48AE-A82E-7E3053D8FA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80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5952" y="527441"/>
            <a:ext cx="2869478" cy="215312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9455" y="2998499"/>
            <a:ext cx="5746086" cy="390861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473" y="4430268"/>
            <a:ext cx="1152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363" y="4089070"/>
            <a:ext cx="39716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care  </a:t>
            </a:r>
            <a:endParaRPr lang="en-GB" sz="3200" b="1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3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32" y="2087684"/>
            <a:ext cx="5692980" cy="42697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7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5428" y="1613292"/>
            <a:ext cx="55446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I will make a righteous Branch grow                    from David,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Who shall practise justice                                              and integrity in the land…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And all those dwelling in the land                                 shall rest in safety.</a:t>
            </a:r>
          </a:p>
          <a:p>
            <a:endParaRPr lang="en-GB" sz="1600" i="1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sz="2800" i="1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r>
              <a:rPr lang="en-GB" sz="1600" i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An Advent reading from the prophet Jeremiah  </a:t>
            </a:r>
            <a:r>
              <a:rPr lang="en-GB" sz="1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33:14-17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6"/>
          <a:stretch/>
        </p:blipFill>
        <p:spPr bwMode="auto">
          <a:xfrm>
            <a:off x="6166378" y="2204946"/>
            <a:ext cx="2436650" cy="387883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5428" y="101600"/>
            <a:ext cx="7010400" cy="78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Advent Week Two – Peace </a:t>
            </a:r>
            <a:endParaRPr lang="en-GB" sz="36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5428" y="101600"/>
            <a:ext cx="7010400" cy="78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 </a:t>
            </a:r>
            <a:endParaRPr lang="en-GB" b="1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013" y="1321103"/>
            <a:ext cx="751375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CC"/>
                </a:solidFill>
                <a:latin typeface="Californian FB" panose="0207040306080B030204" pitchFamily="18" charset="0"/>
              </a:rPr>
              <a:t>PASA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 – cord or bond</a:t>
            </a:r>
          </a:p>
          <a:p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r>
              <a:rPr lang="en-GB" sz="2400" b="1" dirty="0">
                <a:solidFill>
                  <a:srgbClr val="FFFFCC"/>
                </a:solidFill>
                <a:latin typeface="Californian FB" panose="0207040306080B030204" pitchFamily="18" charset="0"/>
              </a:rPr>
              <a:t>SHALOM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 – to restore</a:t>
            </a:r>
          </a:p>
        </p:txBody>
      </p:sp>
      <p:pic>
        <p:nvPicPr>
          <p:cNvPr id="10" name="Picture 2" descr="Rope, Cord, Heart, Love, Friendship, Connectedn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0"/>
          <a:stretch/>
        </p:blipFill>
        <p:spPr bwMode="auto">
          <a:xfrm>
            <a:off x="586013" y="2609567"/>
            <a:ext cx="5744939" cy="347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5428" y="101600"/>
            <a:ext cx="7010400" cy="78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 </a:t>
            </a:r>
            <a:endParaRPr lang="en-GB" b="1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13071" r="9690" b="10080"/>
          <a:stretch/>
        </p:blipFill>
        <p:spPr bwMode="auto">
          <a:xfrm>
            <a:off x="479128" y="886544"/>
            <a:ext cx="8181546" cy="54719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onut 6"/>
          <p:cNvSpPr/>
          <p:nvPr/>
        </p:nvSpPr>
        <p:spPr>
          <a:xfrm>
            <a:off x="4959993" y="4003167"/>
            <a:ext cx="232724" cy="270809"/>
          </a:xfrm>
          <a:prstGeom prst="donu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Z:\Photos\Abroad\Africa\2017-South Sudan\SS17 Kuron\DSC077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/>
          <a:stretch/>
        </p:blipFill>
        <p:spPr bwMode="auto">
          <a:xfrm rot="21128183">
            <a:off x="644386" y="3634188"/>
            <a:ext cx="3130986" cy="26309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Z:\Photos\Abroad\Africa\2017-South Sudan\SS17 Kuron\DSC07816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7"/>
          <a:stretch/>
        </p:blipFill>
        <p:spPr bwMode="auto">
          <a:xfrm>
            <a:off x="795647" y="1124744"/>
            <a:ext cx="2481943" cy="30138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4953">
            <a:off x="5782398" y="3954048"/>
            <a:ext cx="2699398" cy="21948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ight Arrow 10"/>
          <p:cNvSpPr/>
          <p:nvPr/>
        </p:nvSpPr>
        <p:spPr>
          <a:xfrm rot="7691714" flipV="1">
            <a:off x="4734526" y="2625101"/>
            <a:ext cx="2896626" cy="1366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050795" y="1124744"/>
            <a:ext cx="170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CC"/>
                </a:solidFill>
                <a:latin typeface="Californian FB" panose="0207040306080B030204" pitchFamily="18" charset="0"/>
              </a:rPr>
              <a:t>S</a:t>
            </a:r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outh Sudan</a:t>
            </a:r>
            <a:endParaRPr lang="en-GB" sz="2000" b="1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13071" r="9690" b="10080"/>
          <a:stretch/>
        </p:blipFill>
        <p:spPr bwMode="auto">
          <a:xfrm>
            <a:off x="479128" y="886544"/>
            <a:ext cx="8181546" cy="54719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5428" y="101600"/>
            <a:ext cx="7010400" cy="78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 </a:t>
            </a:r>
            <a:endParaRPr lang="en-GB" b="1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4959993" y="4003167"/>
            <a:ext cx="232724" cy="270809"/>
          </a:xfrm>
          <a:prstGeom prst="donu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 descr="Z:\Photos\Abroad\Africa\2017-South Sudan\SS17 Kuron\DSC077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864">
            <a:off x="493816" y="3936333"/>
            <a:ext cx="3388422" cy="20238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O:\World Mission Sunday\World Mission Sunday 2017\Media\3-Mother,John,Bishop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8314">
            <a:off x="596803" y="934460"/>
            <a:ext cx="2721287" cy="29097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051138" y="5645833"/>
            <a:ext cx="4896091" cy="83099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FFCC"/>
                </a:solidFill>
              </a:rPr>
              <a:t>‘God has given Bishop </a:t>
            </a:r>
            <a:r>
              <a:rPr lang="en-GB" sz="1600" i="1" dirty="0" err="1">
                <a:solidFill>
                  <a:srgbClr val="FFFFCC"/>
                </a:solidFill>
              </a:rPr>
              <a:t>Paride</a:t>
            </a:r>
            <a:r>
              <a:rPr lang="en-GB" sz="1600" i="1" dirty="0">
                <a:solidFill>
                  <a:srgbClr val="FFFFCC"/>
                </a:solidFill>
              </a:rPr>
              <a:t> a call to establish the Peace Village. Now he is a beacon and an example to all other people in South Sudan to make similar </a:t>
            </a:r>
            <a:r>
              <a:rPr lang="en-GB" sz="1600" i="1" dirty="0" smtClean="0">
                <a:solidFill>
                  <a:srgbClr val="FFFFCC"/>
                </a:solidFill>
              </a:rPr>
              <a:t>communities.’     </a:t>
            </a:r>
            <a:endParaRPr lang="en-GB" sz="1100" dirty="0">
              <a:solidFill>
                <a:srgbClr val="FFFFCC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7691714" flipV="1">
            <a:off x="4734526" y="2625101"/>
            <a:ext cx="2896626" cy="1366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50795" y="1124744"/>
            <a:ext cx="170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CC"/>
                </a:solidFill>
                <a:latin typeface="Californian FB" panose="0207040306080B030204" pitchFamily="18" charset="0"/>
              </a:rPr>
              <a:t>S</a:t>
            </a:r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outh Sudan</a:t>
            </a:r>
            <a:endParaRPr lang="en-GB" sz="2000" b="1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5428" y="101600"/>
            <a:ext cx="7010400" cy="78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 </a:t>
            </a:r>
            <a:endParaRPr lang="en-GB" b="1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0348" y="1671015"/>
            <a:ext cx="504056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Lord, make 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me an instrument </a:t>
            </a:r>
          </a:p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of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your peace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.</a:t>
            </a: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0348" y="1671015"/>
            <a:ext cx="4572000" cy="18364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lnSpc>
                <a:spcPts val="3400"/>
              </a:lnSpc>
            </a:pP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Where there is hatred, </a:t>
            </a:r>
          </a:p>
          <a:p>
            <a:pPr>
              <a:lnSpc>
                <a:spcPts val="3400"/>
              </a:lnSpc>
            </a:pP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let me sow 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love;</a:t>
            </a: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where there is hurt, </a:t>
            </a:r>
          </a:p>
          <a:p>
            <a:pPr>
              <a:lnSpc>
                <a:spcPts val="3400"/>
              </a:lnSpc>
            </a:pP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let me bring 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mercy.</a:t>
            </a: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39980" y="1671015"/>
            <a:ext cx="4572000" cy="2708434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Where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there is doubt, </a:t>
            </a:r>
            <a:endParaRPr lang="en-GB" sz="28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let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me show 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faith;</a:t>
            </a: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w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here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there is despair, </a:t>
            </a:r>
            <a:endParaRPr lang="en-GB" sz="28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let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me give 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hope.</a:t>
            </a:r>
          </a:p>
          <a:p>
            <a:pPr>
              <a:lnSpc>
                <a:spcPts val="3400"/>
              </a:lnSpc>
            </a:pP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02686" y="1667433"/>
            <a:ext cx="4807323" cy="22724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Where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there is darkness, </a:t>
            </a:r>
            <a:endParaRPr lang="en-GB" sz="28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let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me be 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light;</a:t>
            </a: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w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here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there is sadness, </a:t>
            </a:r>
            <a:endParaRPr lang="en-GB" sz="28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let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me bring joy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.</a:t>
            </a:r>
          </a:p>
          <a:p>
            <a:pPr>
              <a:lnSpc>
                <a:spcPts val="3400"/>
              </a:lnSpc>
            </a:pP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9980" y="1671015"/>
            <a:ext cx="4572000" cy="227241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Lord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, grant that I may not seek to be comforted,</a:t>
            </a:r>
          </a:p>
          <a:p>
            <a:pPr>
              <a:lnSpc>
                <a:spcPts val="3400"/>
              </a:lnSpc>
            </a:pP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but to 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comfort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;</a:t>
            </a:r>
            <a:endParaRPr lang="en-GB" sz="28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endParaRPr lang="en-GB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9980" y="1717855"/>
            <a:ext cx="5177799" cy="22724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n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ot seek to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be understood, </a:t>
            </a:r>
          </a:p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but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to 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understand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;</a:t>
            </a:r>
            <a:endParaRPr lang="en-GB" sz="28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endParaRPr lang="en-GB" sz="28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6288" y="1780792"/>
            <a:ext cx="4544947" cy="22724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n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ot seek to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be loved, </a:t>
            </a:r>
            <a:endParaRPr lang="en-GB" sz="28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but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to love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.</a:t>
            </a:r>
          </a:p>
          <a:p>
            <a:pPr>
              <a:lnSpc>
                <a:spcPts val="3400"/>
              </a:lnSpc>
            </a:pPr>
            <a:endParaRPr lang="en-GB" sz="28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6288" y="1774739"/>
            <a:ext cx="4572000" cy="314445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For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it is in giving </a:t>
            </a:r>
            <a:endParaRPr lang="en-GB" sz="28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that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we 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receive;</a:t>
            </a: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it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is in forgiving </a:t>
            </a:r>
            <a:endParaRPr lang="en-GB" sz="28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that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we are 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forgiven;</a:t>
            </a:r>
            <a:endParaRPr lang="en-GB" sz="28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i</a:t>
            </a: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t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is in dying </a:t>
            </a:r>
            <a:endParaRPr lang="en-GB" sz="28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that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we are born </a:t>
            </a:r>
            <a:endParaRPr lang="en-GB" sz="28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400"/>
              </a:lnSpc>
            </a:pPr>
            <a:r>
              <a:rPr lang="en-GB" sz="28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to </a:t>
            </a:r>
            <a:r>
              <a:rPr lang="en-GB" sz="2800" dirty="0">
                <a:solidFill>
                  <a:srgbClr val="FFFFCC"/>
                </a:solidFill>
                <a:latin typeface="Californian FB" panose="0207040306080B030204" pitchFamily="18" charset="0"/>
              </a:rPr>
              <a:t>eternal life.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6"/>
          <a:stretch/>
        </p:blipFill>
        <p:spPr bwMode="auto">
          <a:xfrm>
            <a:off x="6166378" y="2204946"/>
            <a:ext cx="2436650" cy="387883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6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 autoUpdateAnimBg="0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O:\RED BOX\Box right GRAPHI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6021" y="3429000"/>
            <a:ext cx="3297382" cy="293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2" y="5067300"/>
            <a:ext cx="1152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9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2359</TotalTime>
  <Words>251</Words>
  <Application>Microsoft Office PowerPoint</Application>
  <PresentationFormat>On-screen Show (4:3)</PresentationFormat>
  <Paragraphs>58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97</cp:revision>
  <cp:lastPrinted>2016-10-14T13:22:42Z</cp:lastPrinted>
  <dcterms:created xsi:type="dcterms:W3CDTF">2016-09-01T17:12:16Z</dcterms:created>
  <dcterms:modified xsi:type="dcterms:W3CDTF">2018-09-06T13:02:17Z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