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1"/>
  </p:notesMasterIdLst>
  <p:handoutMasterIdLst>
    <p:handoutMasterId r:id="rId12"/>
  </p:handoutMasterIdLst>
  <p:sldIdLst>
    <p:sldId id="280" r:id="rId3"/>
    <p:sldId id="270" r:id="rId4"/>
    <p:sldId id="275" r:id="rId5"/>
    <p:sldId id="273" r:id="rId6"/>
    <p:sldId id="271" r:id="rId7"/>
    <p:sldId id="281" r:id="rId8"/>
    <p:sldId id="261" r:id="rId9"/>
    <p:sldId id="282" r:id="rId10"/>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05" autoAdjust="0"/>
    <p:restoredTop sz="53669" autoAdjust="0"/>
  </p:normalViewPr>
  <p:slideViewPr>
    <p:cSldViewPr snapToGrid="0" snapToObjects="1">
      <p:cViewPr varScale="1">
        <p:scale>
          <a:sx n="91" d="100"/>
          <a:sy n="91" d="100"/>
        </p:scale>
        <p:origin x="7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4" d="100"/>
          <a:sy n="74" d="100"/>
        </p:scale>
        <p:origin x="3528"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3DDED1E-B8FD-4D75-8BAA-9C0427E353B3}" type="datetimeFigureOut">
              <a:rPr lang="en-GB" smtClean="0"/>
              <a:t>14/08/2018</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24A0CCCF-E705-4420-B182-5D947901ECBE}" type="slidenum">
              <a:rPr lang="en-GB" smtClean="0"/>
              <a:t>‹#›</a:t>
            </a:fld>
            <a:endParaRPr lang="en-GB"/>
          </a:p>
        </p:txBody>
      </p:sp>
    </p:spTree>
    <p:extLst>
      <p:ext uri="{BB962C8B-B14F-4D97-AF65-F5344CB8AC3E}">
        <p14:creationId xmlns:p14="http://schemas.microsoft.com/office/powerpoint/2010/main" val="19785387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536E6C0-A7AA-4CD0-B30E-02375F6C2F46}" type="datetimeFigureOut">
              <a:rPr lang="en-GB" smtClean="0"/>
              <a:t>14/08/2018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276E559-0B6A-4571-B7D1-582BF31E91E5}" type="slidenum">
              <a:rPr lang="en-GB" smtClean="0"/>
              <a:t>‹#›</a:t>
            </a:fld>
            <a:endParaRPr lang="en-GB"/>
          </a:p>
        </p:txBody>
      </p:sp>
    </p:spTree>
    <p:extLst>
      <p:ext uri="{BB962C8B-B14F-4D97-AF65-F5344CB8AC3E}">
        <p14:creationId xmlns:p14="http://schemas.microsoft.com/office/powerpoint/2010/main" val="58042854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0" i="0" u="none" strike="noStrike" kern="1200" baseline="0" dirty="0" smtClean="0">
                <a:solidFill>
                  <a:schemeClr val="tx1"/>
                </a:solidFill>
                <a:latin typeface="+mn-lt"/>
                <a:ea typeface="+mn-ea"/>
                <a:cs typeface="+mn-cs"/>
              </a:rPr>
              <a:t>In December 2015 Pope Francis invited all people, not just Catholics, to focus on the urgent need for mercy in our own lives and in the world.  This special Jubilee Year of Mercy concludes on 20 November 2016, but the call to be merciful remains constant. This was made clear in a speech Pope Francis made during this year’s World Youth Day. To all young people the Pope made this appeal… </a:t>
            </a:r>
            <a:r>
              <a:rPr lang="en-GB" sz="1100" b="0" i="1" u="none" strike="noStrike" kern="1200" baseline="0" dirty="0" smtClean="0">
                <a:solidFill>
                  <a:schemeClr val="tx1"/>
                </a:solidFill>
                <a:latin typeface="+mn-lt"/>
                <a:ea typeface="+mn-ea"/>
                <a:cs typeface="+mn-cs"/>
              </a:rPr>
              <a:t>click to reveal</a:t>
            </a:r>
          </a:p>
          <a:p>
            <a:endParaRPr lang="en-GB" sz="1100" b="0" i="0" u="none" strike="noStrike" kern="1200" baseline="0" dirty="0" smtClean="0">
              <a:solidFill>
                <a:schemeClr val="tx1"/>
              </a:solidFill>
              <a:latin typeface="+mn-lt"/>
              <a:ea typeface="+mn-ea"/>
              <a:cs typeface="+mn-cs"/>
            </a:endParaRPr>
          </a:p>
          <a:p>
            <a:r>
              <a:rPr lang="en-GB" sz="1100" b="1" i="1" u="none" strike="noStrike" kern="1200" baseline="0" dirty="0" smtClean="0">
                <a:solidFill>
                  <a:schemeClr val="tx1"/>
                </a:solidFill>
                <a:latin typeface="+mn-lt"/>
                <a:ea typeface="+mn-ea"/>
                <a:cs typeface="+mn-cs"/>
              </a:rPr>
              <a:t>‘God wants you to be signs of his merciful love for our time!’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kern="1200" baseline="0" dirty="0" smtClean="0">
                <a:solidFill>
                  <a:schemeClr val="tx1"/>
                </a:solidFill>
                <a:latin typeface="+mn-lt"/>
                <a:ea typeface="+mn-ea"/>
                <a:cs typeface="+mn-cs"/>
              </a:rPr>
              <a:t>The message of mercy is so important to Pope Francis and the Church because quite simply it was so important to Jesus who, as Christians, we believe is God made man. In Jesus’ words, in some of his most famous parables (e.g. The Prodigal Son), and in his example, Jesus taught that our lives and the life of the world is made better when we act with mercy.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kern="1200" baseline="0" dirty="0" smtClean="0">
                <a:solidFill>
                  <a:schemeClr val="tx1"/>
                </a:solidFill>
                <a:latin typeface="+mn-lt"/>
                <a:ea typeface="+mn-ea"/>
                <a:cs typeface="+mn-cs"/>
              </a:rPr>
              <a:t>It’s a view shared also by Muslims, whose holy book the Qur’an begins almost every chapter with the words ‘In the name of God, the All-merciful, the Ever-merciful.’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kern="1200" baseline="0" dirty="0" smtClean="0">
                <a:solidFill>
                  <a:schemeClr val="tx1"/>
                </a:solidFill>
                <a:latin typeface="+mn-lt"/>
                <a:ea typeface="+mn-ea"/>
                <a:cs typeface="+mn-cs"/>
              </a:rPr>
              <a:t>For Christians, Muslims, Jews, and followers of other world religions, to act with mercy is fundamental way in which we imitate God. Just to be clear about what mercy means, let’s remind ourselves with this definition… </a:t>
            </a:r>
            <a:r>
              <a:rPr lang="en-GB" sz="1100" b="0" i="1" u="none" strike="noStrike" kern="1200" baseline="0" dirty="0" smtClean="0">
                <a:solidFill>
                  <a:schemeClr val="tx1"/>
                </a:solidFill>
                <a:latin typeface="+mn-lt"/>
                <a:ea typeface="+mn-ea"/>
                <a:cs typeface="+mn-cs"/>
              </a:rPr>
              <a:t>click to reveal.</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b="0" i="1" u="none" strike="noStrike" kern="1200" baseline="0" dirty="0" smtClean="0">
              <a:solidFill>
                <a:schemeClr val="tx1"/>
              </a:solidFill>
              <a:latin typeface="+mn-lt"/>
              <a:ea typeface="+mn-ea"/>
              <a:cs typeface="+mn-cs"/>
            </a:endParaRPr>
          </a:p>
          <a:p>
            <a:r>
              <a:rPr lang="en-GB" sz="1100" b="1" i="1" dirty="0" smtClean="0">
                <a:solidFill>
                  <a:schemeClr val="tx1">
                    <a:lumMod val="75000"/>
                    <a:lumOff val="25000"/>
                  </a:schemeClr>
                </a:solidFill>
              </a:rPr>
              <a:t>Mercy - Being kind, compassionate, and forgiving; most notably towards enemies and those who have caused offence.</a:t>
            </a:r>
            <a:r>
              <a:rPr lang="en-GB" sz="800" b="1" i="1" baseline="0" dirty="0" smtClean="0">
                <a:solidFill>
                  <a:schemeClr val="tx1">
                    <a:lumMod val="75000"/>
                    <a:lumOff val="25000"/>
                  </a:schemeClr>
                </a:solidFill>
              </a:rPr>
              <a:t> </a:t>
            </a:r>
            <a:r>
              <a:rPr lang="en-GB" sz="1100" b="1" i="1" dirty="0" smtClean="0">
                <a:solidFill>
                  <a:schemeClr val="tx1">
                    <a:lumMod val="75000"/>
                    <a:lumOff val="25000"/>
                  </a:schemeClr>
                </a:solidFill>
              </a:rPr>
              <a:t>It is a willingness to help anyone in need.</a:t>
            </a:r>
            <a:endParaRPr lang="en-GB" sz="1050" b="1" i="1" dirty="0" smtClean="0">
              <a:solidFill>
                <a:schemeClr val="tx1">
                  <a:lumMod val="75000"/>
                  <a:lumOff val="2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b="0" i="1"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kern="1200" baseline="0" dirty="0" smtClean="0">
                <a:solidFill>
                  <a:schemeClr val="tx1"/>
                </a:solidFill>
                <a:latin typeface="+mn-lt"/>
                <a:ea typeface="+mn-ea"/>
                <a:cs typeface="+mn-cs"/>
              </a:rPr>
              <a:t>When we consider this definition of mercy, it’s clear that Jesus is setting us a massive challenge. To be merciful, as God desires, is at times the complete opposite to what we feel like doing inside, and it’s definitely not the message we hear around us.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1"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smtClean="0">
              <a:solidFill>
                <a:schemeClr val="tx1"/>
              </a:solidFill>
              <a:latin typeface="+mn-lt"/>
              <a:ea typeface="+mn-ea"/>
              <a:cs typeface="+mn-cs"/>
            </a:endParaRPr>
          </a:p>
        </p:txBody>
      </p:sp>
      <p:sp>
        <p:nvSpPr>
          <p:cNvPr id="5" name="Slide Number Placeholder 4"/>
          <p:cNvSpPr>
            <a:spLocks noGrp="1"/>
          </p:cNvSpPr>
          <p:nvPr>
            <p:ph type="sldNum" sz="quarter" idx="10"/>
          </p:nvPr>
        </p:nvSpPr>
        <p:spPr/>
        <p:txBody>
          <a:bodyPr/>
          <a:lstStyle/>
          <a:p>
            <a:fld id="{0276E559-0B6A-4571-B7D1-582BF31E91E5}" type="slidenum">
              <a:rPr lang="en-GB" smtClean="0"/>
              <a:t>2</a:t>
            </a:fld>
            <a:endParaRPr lang="en-GB"/>
          </a:p>
        </p:txBody>
      </p:sp>
    </p:spTree>
    <p:extLst>
      <p:ext uri="{BB962C8B-B14F-4D97-AF65-F5344CB8AC3E}">
        <p14:creationId xmlns:p14="http://schemas.microsoft.com/office/powerpoint/2010/main" val="533348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5" name="Slide Number Placeholder 4"/>
          <p:cNvSpPr>
            <a:spLocks noGrp="1"/>
          </p:cNvSpPr>
          <p:nvPr>
            <p:ph type="sldNum" sz="quarter" idx="10"/>
          </p:nvPr>
        </p:nvSpPr>
        <p:spPr/>
        <p:txBody>
          <a:bodyPr/>
          <a:lstStyle/>
          <a:p>
            <a:fld id="{0276E559-0B6A-4571-B7D1-582BF31E91E5}" type="slidenum">
              <a:rPr lang="en-GB" smtClean="0"/>
              <a:t>3</a:t>
            </a:fld>
            <a:endParaRPr lang="en-GB"/>
          </a:p>
        </p:txBody>
      </p:sp>
    </p:spTree>
    <p:extLst>
      <p:ext uri="{BB962C8B-B14F-4D97-AF65-F5344CB8AC3E}">
        <p14:creationId xmlns:p14="http://schemas.microsoft.com/office/powerpoint/2010/main" val="2589470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aseline="0" dirty="0" smtClean="0"/>
          </a:p>
          <a:p>
            <a:endParaRPr lang="en-GB" sz="1200" dirty="0"/>
          </a:p>
        </p:txBody>
      </p:sp>
      <p:sp>
        <p:nvSpPr>
          <p:cNvPr id="5" name="Slide Number Placeholder 4"/>
          <p:cNvSpPr>
            <a:spLocks noGrp="1"/>
          </p:cNvSpPr>
          <p:nvPr>
            <p:ph type="sldNum" sz="quarter" idx="10"/>
          </p:nvPr>
        </p:nvSpPr>
        <p:spPr/>
        <p:txBody>
          <a:bodyPr/>
          <a:lstStyle/>
          <a:p>
            <a:fld id="{0276E559-0B6A-4571-B7D1-582BF31E91E5}" type="slidenum">
              <a:rPr lang="en-GB" smtClean="0"/>
              <a:t>4</a:t>
            </a:fld>
            <a:endParaRPr lang="en-GB"/>
          </a:p>
        </p:txBody>
      </p:sp>
    </p:spTree>
    <p:extLst>
      <p:ext uri="{BB962C8B-B14F-4D97-AF65-F5344CB8AC3E}">
        <p14:creationId xmlns:p14="http://schemas.microsoft.com/office/powerpoint/2010/main" val="1800678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GB" baseline="0" dirty="0" smtClean="0"/>
              <a:t>This is </a:t>
            </a:r>
            <a:r>
              <a:rPr lang="en-GB" baseline="0" dirty="0" err="1" smtClean="0"/>
              <a:t>Concilie</a:t>
            </a:r>
            <a:r>
              <a:rPr lang="en-GB" baseline="0" dirty="0" smtClean="0"/>
              <a:t> (far left) and her neighbour, Paschal. They live in Rwanda, a country in Africa (indicated on the map).  Has anyone heard of Rwanda and if so what can they tell us about it?</a:t>
            </a:r>
          </a:p>
          <a:p>
            <a:pPr marL="0" indent="0">
              <a:buFont typeface="Arial" pitchFamily="34" charset="0"/>
              <a:buNone/>
            </a:pPr>
            <a:endParaRPr lang="en-GB" baseline="0" dirty="0" smtClean="0"/>
          </a:p>
          <a:p>
            <a:pPr marL="0" indent="0">
              <a:buFont typeface="Arial" pitchFamily="34" charset="0"/>
              <a:buNone/>
            </a:pPr>
            <a:r>
              <a:rPr lang="en-GB" baseline="0" dirty="0" smtClean="0"/>
              <a:t>In 1994, when Paschal was around the same age as you, Rwanda was plunged into genocide. For those who are unsure about what this means, here’s a definition… </a:t>
            </a:r>
            <a:r>
              <a:rPr lang="en-GB" i="1" baseline="0" dirty="0" smtClean="0"/>
              <a:t>click to reveal.</a:t>
            </a:r>
          </a:p>
          <a:p>
            <a:pPr marL="0" indent="0">
              <a:buFont typeface="Arial" pitchFamily="34" charset="0"/>
              <a:buNone/>
            </a:pPr>
            <a:endParaRPr lang="en-GB" sz="1200" b="1" i="1" baseline="0" dirty="0" smtClean="0">
              <a:solidFill>
                <a:schemeClr val="tx1">
                  <a:lumMod val="65000"/>
                  <a:lumOff val="35000"/>
                </a:schemeClr>
              </a:solidFill>
            </a:endParaRPr>
          </a:p>
          <a:p>
            <a:pPr marL="0" indent="0">
              <a:buFont typeface="Arial" pitchFamily="34" charset="0"/>
              <a:buNone/>
            </a:pPr>
            <a:r>
              <a:rPr lang="en-GB" sz="1200" b="1" i="1" dirty="0" smtClean="0">
                <a:solidFill>
                  <a:schemeClr val="tx1">
                    <a:lumMod val="65000"/>
                    <a:lumOff val="35000"/>
                  </a:schemeClr>
                </a:solidFill>
              </a:rPr>
              <a:t>Genocide - The deliberate killing of a large group of people, especially those of a particular nation or ethnic group</a:t>
            </a:r>
            <a:r>
              <a:rPr lang="en-GB" sz="1050" b="1" i="1" dirty="0" smtClean="0">
                <a:solidFill>
                  <a:schemeClr val="tx1">
                    <a:lumMod val="65000"/>
                    <a:lumOff val="35000"/>
                  </a:schemeClr>
                </a:solidFill>
              </a:rPr>
              <a:t>.</a:t>
            </a:r>
            <a:endParaRPr lang="en-GB" i="1" baseline="0" dirty="0" smtClean="0"/>
          </a:p>
          <a:p>
            <a:pPr marL="0" indent="0">
              <a:buFont typeface="Arial" pitchFamily="34" charset="0"/>
              <a:buNone/>
            </a:pPr>
            <a:r>
              <a:rPr lang="en-GB" baseline="0" dirty="0" smtClean="0"/>
              <a:t>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baseline="0" dirty="0" smtClean="0"/>
              <a:t>Rwanda’s genocide was particularly ugly because it was a genocide in which friends, neighbours, even members of the same family attacked and killed one another. It was also especially violent – in the course of just 100 days between April and July 1994, around one million people were massacred.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baseline="0" dirty="0" smtClean="0"/>
              <a:t>Rwanda’s genocide followed years of tension between the country’s two main ethnic groups – Hutu and Tutsi.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baseline="0" dirty="0" smtClean="0"/>
              <a:t>The Tutsis were the smallest group, but in the past they’d held most of Rwanda’s money and power. The Hutus for many years felt that they were second-class citizens and not treated fairly, and over the years this sense of injustice bubbled over into a deep resentment towards the Tutsis. Even when power and money began to be shared more equally, and these two groups were studying, working, and living together, the Hutus still mistrusted the Tutsis.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baseline="0" dirty="0" smtClean="0"/>
              <a:t>Undercurrents of resentment and prejudice are always dangerous. That’s why we need to challenge our own thinking and that of others whenever a person or group is rubbished simply because of their background, beliefs, or lifestyle.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baseline="0" dirty="0" smtClean="0"/>
              <a:t>In Rwanda, nobody challenged this prejudice. In fact, some influential Hutus in authority who were keen to stir division encouraged hatred towards the Tutsis. By using the media and spreading rumours that went unchallenged, they whipped up bad feeling until it tipped over into violence.</a:t>
            </a:r>
          </a:p>
          <a:p>
            <a:pPr marL="0" indent="0">
              <a:buFont typeface="Arial" pitchFamily="34" charset="0"/>
              <a:buNone/>
            </a:pPr>
            <a:endParaRPr lang="en-GB" baseline="0" dirty="0" smtClean="0"/>
          </a:p>
          <a:p>
            <a:pPr marL="0" indent="0">
              <a:buFont typeface="Arial" pitchFamily="34" charset="0"/>
              <a:buNone/>
            </a:pPr>
            <a:endParaRPr lang="en-GB" baseline="0" dirty="0" smtClean="0"/>
          </a:p>
          <a:p>
            <a:endParaRPr lang="en-GB" dirty="0"/>
          </a:p>
        </p:txBody>
      </p:sp>
      <p:sp>
        <p:nvSpPr>
          <p:cNvPr id="5" name="Slide Number Placeholder 4"/>
          <p:cNvSpPr>
            <a:spLocks noGrp="1"/>
          </p:cNvSpPr>
          <p:nvPr>
            <p:ph type="sldNum" sz="quarter" idx="10"/>
          </p:nvPr>
        </p:nvSpPr>
        <p:spPr/>
        <p:txBody>
          <a:bodyPr/>
          <a:lstStyle/>
          <a:p>
            <a:fld id="{0276E559-0B6A-4571-B7D1-582BF31E91E5}" type="slidenum">
              <a:rPr lang="en-GB" smtClean="0"/>
              <a:t>5</a:t>
            </a:fld>
            <a:endParaRPr lang="en-GB"/>
          </a:p>
        </p:txBody>
      </p:sp>
    </p:spTree>
    <p:extLst>
      <p:ext uri="{BB962C8B-B14F-4D97-AF65-F5344CB8AC3E}">
        <p14:creationId xmlns:p14="http://schemas.microsoft.com/office/powerpoint/2010/main" val="1103008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GB" baseline="0" dirty="0" smtClean="0"/>
              <a:t>This is </a:t>
            </a:r>
            <a:r>
              <a:rPr lang="en-GB" baseline="0" dirty="0" err="1" smtClean="0"/>
              <a:t>Concilie</a:t>
            </a:r>
            <a:r>
              <a:rPr lang="en-GB" baseline="0" dirty="0" smtClean="0"/>
              <a:t> (far left) and her neighbour, Paschal. They live in Rwanda, a country in Africa (indicated on the map).  Has anyone heard of Rwanda and if so what can they tell us about it?</a:t>
            </a:r>
          </a:p>
          <a:p>
            <a:pPr marL="0" indent="0">
              <a:buFont typeface="Arial" pitchFamily="34" charset="0"/>
              <a:buNone/>
            </a:pPr>
            <a:endParaRPr lang="en-GB" baseline="0" dirty="0" smtClean="0"/>
          </a:p>
          <a:p>
            <a:pPr marL="0" indent="0">
              <a:buFont typeface="Arial" pitchFamily="34" charset="0"/>
              <a:buNone/>
            </a:pPr>
            <a:r>
              <a:rPr lang="en-GB" baseline="0" dirty="0" smtClean="0"/>
              <a:t>In 1994, when Paschal was around the same age as you, Rwanda was plunged into genocide. For those who are unsure about what this means, here’s a definition… </a:t>
            </a:r>
            <a:r>
              <a:rPr lang="en-GB" i="1" baseline="0" dirty="0" smtClean="0"/>
              <a:t>click to reveal.</a:t>
            </a:r>
          </a:p>
          <a:p>
            <a:pPr marL="0" indent="0">
              <a:buFont typeface="Arial" pitchFamily="34" charset="0"/>
              <a:buNone/>
            </a:pPr>
            <a:endParaRPr lang="en-GB" sz="1200" b="1" i="1" baseline="0" dirty="0" smtClean="0">
              <a:solidFill>
                <a:schemeClr val="tx1">
                  <a:lumMod val="65000"/>
                  <a:lumOff val="35000"/>
                </a:schemeClr>
              </a:solidFill>
            </a:endParaRPr>
          </a:p>
          <a:p>
            <a:pPr marL="0" indent="0">
              <a:buFont typeface="Arial" pitchFamily="34" charset="0"/>
              <a:buNone/>
            </a:pPr>
            <a:r>
              <a:rPr lang="en-GB" sz="1200" b="1" i="1" dirty="0" smtClean="0">
                <a:solidFill>
                  <a:schemeClr val="tx1">
                    <a:lumMod val="65000"/>
                    <a:lumOff val="35000"/>
                  </a:schemeClr>
                </a:solidFill>
              </a:rPr>
              <a:t>Genocide - The deliberate killing of a large group of people, especially those of a particular nation or ethnic group</a:t>
            </a:r>
            <a:r>
              <a:rPr lang="en-GB" sz="1050" b="1" i="1" dirty="0" smtClean="0">
                <a:solidFill>
                  <a:schemeClr val="tx1">
                    <a:lumMod val="65000"/>
                    <a:lumOff val="35000"/>
                  </a:schemeClr>
                </a:solidFill>
              </a:rPr>
              <a:t>.</a:t>
            </a:r>
            <a:endParaRPr lang="en-GB" i="1" baseline="0" dirty="0" smtClean="0"/>
          </a:p>
          <a:p>
            <a:pPr marL="0" indent="0">
              <a:buFont typeface="Arial" pitchFamily="34" charset="0"/>
              <a:buNone/>
            </a:pPr>
            <a:r>
              <a:rPr lang="en-GB" baseline="0" dirty="0" smtClean="0"/>
              <a:t>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baseline="0" dirty="0" smtClean="0"/>
              <a:t>Rwanda’s genocide was particularly ugly because it was a genocide in which friends, neighbours, even members of the same family attacked and killed one another. It was also especially violent – in the course of just 100 days between April and July 1994, around one million people were massacred.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baseline="0" dirty="0" smtClean="0"/>
              <a:t>Rwanda’s genocide followed years of tension between the country’s two main ethnic groups – Hutu and Tutsi.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baseline="0" dirty="0" smtClean="0"/>
              <a:t>The Tutsis were the smallest group, but in the past they’d held most of Rwanda’s money and power. The Hutus for many years felt that they were second-class citizens and not treated fairly, and over the years this sense of injustice bubbled over into a deep resentment towards the Tutsis. Even when power and money began to be shared more equally, and these two groups were studying, working, and living together, the Hutus still mistrusted the Tutsis.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baseline="0" dirty="0" smtClean="0"/>
              <a:t>Undercurrents of resentment and prejudice are always dangerous. That’s why we need to challenge our own thinking and that of others whenever a person or group is rubbished simply because of their background, beliefs, or lifestyle.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baseline="0" dirty="0" smtClean="0"/>
              <a:t>In Rwanda, nobody challenged this prejudice. In fact, some influential Hutus in authority who were keen to stir division encouraged hatred towards the Tutsis. By using the media and spreading rumours that went unchallenged, they whipped up bad feeling until it tipped over into violence.</a:t>
            </a:r>
          </a:p>
          <a:p>
            <a:pPr marL="0" indent="0">
              <a:buFont typeface="Arial" pitchFamily="34" charset="0"/>
              <a:buNone/>
            </a:pPr>
            <a:endParaRPr lang="en-GB" baseline="0" dirty="0" smtClean="0"/>
          </a:p>
          <a:p>
            <a:pPr marL="0" indent="0">
              <a:buFont typeface="Arial" pitchFamily="34" charset="0"/>
              <a:buNone/>
            </a:pPr>
            <a:endParaRPr lang="en-GB" baseline="0" dirty="0" smtClean="0"/>
          </a:p>
          <a:p>
            <a:endParaRPr lang="en-GB" dirty="0"/>
          </a:p>
        </p:txBody>
      </p:sp>
      <p:sp>
        <p:nvSpPr>
          <p:cNvPr id="5" name="Slide Number Placeholder 4"/>
          <p:cNvSpPr>
            <a:spLocks noGrp="1"/>
          </p:cNvSpPr>
          <p:nvPr>
            <p:ph type="sldNum" sz="quarter" idx="10"/>
          </p:nvPr>
        </p:nvSpPr>
        <p:spPr/>
        <p:txBody>
          <a:bodyPr/>
          <a:lstStyle/>
          <a:p>
            <a:fld id="{0276E559-0B6A-4571-B7D1-582BF31E91E5}" type="slidenum">
              <a:rPr lang="en-GB" smtClean="0"/>
              <a:t>6</a:t>
            </a:fld>
            <a:endParaRPr lang="en-GB"/>
          </a:p>
        </p:txBody>
      </p:sp>
    </p:spTree>
    <p:extLst>
      <p:ext uri="{BB962C8B-B14F-4D97-AF65-F5344CB8AC3E}">
        <p14:creationId xmlns:p14="http://schemas.microsoft.com/office/powerpoint/2010/main" val="1103008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Concile</a:t>
            </a:r>
            <a:r>
              <a:rPr lang="en-GB" baseline="0" dirty="0" smtClean="0"/>
              <a:t> and </a:t>
            </a:r>
            <a:r>
              <a:rPr lang="en-GB" baseline="0" dirty="0" err="1" smtClean="0"/>
              <a:t>Paschal’s</a:t>
            </a:r>
            <a:r>
              <a:rPr lang="en-GB" baseline="0" dirty="0" smtClean="0"/>
              <a:t> story illustrates well what happened.  </a:t>
            </a:r>
          </a:p>
          <a:p>
            <a:endParaRPr lang="en-GB" baseline="0" dirty="0" smtClean="0"/>
          </a:p>
          <a:p>
            <a:r>
              <a:rPr lang="en-GB" baseline="0" dirty="0" err="1" smtClean="0"/>
              <a:t>Concile</a:t>
            </a:r>
            <a:r>
              <a:rPr lang="en-GB" baseline="0" dirty="0" smtClean="0"/>
              <a:t> (on the left) is a Hutu and before 1994, was happily married to a Tutsi. Together they had eleven children. Paschal (on the right) also a Hutu, was a close neighbour. Living next to one another, their lives were bound up together, but that bond was brutally cut in the first few days of the genocide. </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t>* If time allows use Broken Bonds Activity here, to illustrate this division. Instructions for the activity are at the end of this slide’s notes. </a:t>
            </a:r>
          </a:p>
          <a:p>
            <a:endParaRPr lang="en-GB" baseline="0" dirty="0" smtClean="0"/>
          </a:p>
          <a:p>
            <a:r>
              <a:rPr lang="en-GB" baseline="0" dirty="0" smtClean="0"/>
              <a:t>For weeks Paschal along with other local Hutu teenagers had been encouraged to think the worst of the Tutsi’s. Few questioned or challenged this thinking, which meant that when the fighting broke out across Rwanda, Paschal and his friends were easily stirred up by older Hutus, who supplied them with drugs and drink before sending them out to attack Tutsi homes and families. When Paschal and his gang reached </a:t>
            </a:r>
            <a:r>
              <a:rPr lang="en-GB" baseline="0" dirty="0" err="1" smtClean="0"/>
              <a:t>Concile’s</a:t>
            </a:r>
            <a:r>
              <a:rPr lang="en-GB" baseline="0" dirty="0" smtClean="0"/>
              <a:t> home they beat her, but as she was a Hutu, didn’t kill her. But they did kill her Tutsi husband and their eleven children. </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The photo you can see on screen is of </a:t>
            </a:r>
            <a:r>
              <a:rPr lang="en-GB" baseline="0" dirty="0" err="1" smtClean="0"/>
              <a:t>Concile</a:t>
            </a:r>
            <a:r>
              <a:rPr lang="en-GB" baseline="0" dirty="0" smtClean="0"/>
              <a:t> and Paschal today. I’m sure you are wondering how they can they stand together like that, smiling and holding hands? But a lot has happened in between then and now.</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Paschal, like thousands of other young men who took part in the killings, was sent to prison after the genocide and has only recently been released. This was important. Crimes need to be paid for, otherwise justice is lacking. But justice must go hand in hand with mercy. Prisoners must be given opportunities to ask and receive forgiveness too.</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For </a:t>
            </a:r>
            <a:r>
              <a:rPr lang="en-GB" baseline="0" dirty="0" err="1" smtClean="0"/>
              <a:t>Concile</a:t>
            </a:r>
            <a:r>
              <a:rPr lang="en-GB" baseline="0" dirty="0" smtClean="0"/>
              <a:t>, the years after the genocide were filled with pain. Although before the killings she’d prayed and attended Mass, she’d not done so after the genocide. Tired and worn down with carrying the heavy weight of anger and bitterness, she came to understand that she could not let go of her hurt without God’s grace. So, one day, seeking guidance, she picked up her Bible and read the following words from the Gospel of Luke… C</a:t>
            </a:r>
            <a:r>
              <a:rPr lang="en-GB" i="1" baseline="0" dirty="0" smtClean="0"/>
              <a:t>lick to reveal.</a:t>
            </a:r>
          </a:p>
          <a:p>
            <a:endParaRPr lang="en-GB" i="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1" i="1" kern="1200" dirty="0" smtClean="0">
                <a:solidFill>
                  <a:schemeClr val="tx1"/>
                </a:solidFill>
                <a:effectLst/>
                <a:latin typeface="+mn-lt"/>
                <a:ea typeface="+mn-ea"/>
                <a:cs typeface="+mn-cs"/>
              </a:rPr>
              <a:t>Love</a:t>
            </a:r>
            <a:r>
              <a:rPr lang="en-GB" sz="1200" b="1" i="1" kern="1200" baseline="0" dirty="0" smtClean="0">
                <a:solidFill>
                  <a:schemeClr val="tx1"/>
                </a:solidFill>
                <a:effectLst/>
                <a:latin typeface="+mn-lt"/>
                <a:ea typeface="+mn-ea"/>
                <a:cs typeface="+mn-cs"/>
              </a:rPr>
              <a:t> your enemies, do good to them… B</a:t>
            </a:r>
            <a:r>
              <a:rPr lang="en-GB" sz="1200" b="1" i="1" kern="1200" dirty="0" smtClean="0">
                <a:solidFill>
                  <a:schemeClr val="tx1"/>
                </a:solidFill>
                <a:effectLst/>
                <a:latin typeface="+mn-lt"/>
                <a:ea typeface="+mn-ea"/>
                <a:cs typeface="+mn-cs"/>
              </a:rPr>
              <a:t>e merciful, just as your Father is merciful.</a:t>
            </a:r>
            <a:endParaRPr lang="en-GB" sz="700" dirty="0" smtClean="0">
              <a:solidFill>
                <a:schemeClr val="tx1">
                  <a:lumMod val="75000"/>
                  <a:lumOff val="25000"/>
                </a:schemeClr>
              </a:solidFill>
            </a:endParaRPr>
          </a:p>
          <a:p>
            <a:endParaRPr lang="en-GB" b="0" i="1" baseline="0" dirty="0" smtClean="0"/>
          </a:p>
          <a:p>
            <a:r>
              <a:rPr lang="en-GB" b="0" i="1" baseline="0" dirty="0" smtClean="0"/>
              <a:t>What would these words make you think? How would you feel if you read them? How do you think they made </a:t>
            </a:r>
            <a:r>
              <a:rPr lang="en-GB" b="0" i="1" baseline="0" dirty="0" err="1" smtClean="0"/>
              <a:t>Concile</a:t>
            </a:r>
            <a:r>
              <a:rPr lang="en-GB" b="0" i="1" baseline="0" dirty="0" smtClean="0"/>
              <a:t> feel?</a:t>
            </a:r>
          </a:p>
          <a:p>
            <a:endParaRPr lang="en-GB" baseline="0" dirty="0" smtClean="0"/>
          </a:p>
          <a:p>
            <a:r>
              <a:rPr lang="en-GB" baseline="0" dirty="0" err="1" smtClean="0"/>
              <a:t>Concile</a:t>
            </a:r>
            <a:r>
              <a:rPr lang="en-GB" baseline="0" dirty="0" smtClean="0"/>
              <a:t> understood that in these words, Jesus was teaching us that only through mercy can we be free to live with courage and hope.  She realised that she had been allowing her enemies to control who she was, but with God’s grace she could let go of her hurt and move on with life. This was never going to be easy. She would need the support of others to restore her sense of peace. </a:t>
            </a:r>
          </a:p>
          <a:p>
            <a:endParaRPr lang="en-GB" baseline="0" dirty="0" smtClean="0"/>
          </a:p>
          <a:p>
            <a:pPr marL="0" indent="0">
              <a:buFont typeface="Arial" charset="0"/>
              <a:buNone/>
            </a:pPr>
            <a:endParaRPr lang="en-GB" b="0" baseline="0" dirty="0" smtClean="0"/>
          </a:p>
          <a:p>
            <a:pPr marL="0" indent="0">
              <a:buFont typeface="Arial" charset="0"/>
              <a:buNone/>
            </a:pPr>
            <a:r>
              <a:rPr lang="en-GB" b="1" baseline="0" dirty="0" smtClean="0"/>
              <a:t>Broken Bonds Activity – part one: </a:t>
            </a:r>
          </a:p>
          <a:p>
            <a:pPr marL="0" indent="0">
              <a:buFont typeface="Arial" charset="0"/>
              <a:buNone/>
            </a:pPr>
            <a:endParaRPr lang="en-GB" b="1" baseline="0" dirty="0" smtClean="0"/>
          </a:p>
          <a:p>
            <a:pPr marL="0" indent="0">
              <a:buFontTx/>
              <a:buNone/>
            </a:pPr>
            <a:r>
              <a:rPr lang="en-GB" b="1" baseline="0" dirty="0" smtClean="0"/>
              <a:t>You will need a long stretch of thin rope, between 4-6 meters. </a:t>
            </a:r>
          </a:p>
          <a:p>
            <a:pPr marL="0" indent="0">
              <a:buFontTx/>
              <a:buNone/>
            </a:pPr>
            <a:r>
              <a:rPr lang="en-GB" b="1" baseline="0" dirty="0" smtClean="0"/>
              <a:t>A pair of scissors. </a:t>
            </a:r>
          </a:p>
          <a:p>
            <a:pPr marL="0" indent="0">
              <a:buFontTx/>
              <a:buNone/>
            </a:pPr>
            <a:r>
              <a:rPr lang="en-GB" b="1" baseline="0" dirty="0" smtClean="0"/>
              <a:t>Four willing volunteers </a:t>
            </a:r>
          </a:p>
          <a:p>
            <a:pPr marL="0" indent="0">
              <a:buFont typeface="Arial" charset="0"/>
              <a:buNone/>
            </a:pPr>
            <a:endParaRPr lang="en-GB" b="1" baseline="0" dirty="0" smtClean="0"/>
          </a:p>
          <a:p>
            <a:pPr marL="171450" indent="-171450">
              <a:buFont typeface="Arial" charset="0"/>
              <a:buChar char="•"/>
            </a:pPr>
            <a:r>
              <a:rPr lang="en-GB" b="1" baseline="0" dirty="0" smtClean="0"/>
              <a:t>Before the assembly begins arrange for three students to stand at the front of the assembly space, slightly apart. Ask them to hold the rope aloft. Explain to the whole student body that the rope is a symbol for the values that binds people together. </a:t>
            </a:r>
          </a:p>
          <a:p>
            <a:pPr marL="171450" indent="-171450">
              <a:buFont typeface="Arial" charset="0"/>
              <a:buChar char="•"/>
            </a:pPr>
            <a:r>
              <a:rPr lang="en-GB" b="1" i="1" baseline="0" dirty="0" smtClean="0"/>
              <a:t>Ask students what these values might be e.g. trust, cooperation, mercy. </a:t>
            </a:r>
          </a:p>
          <a:p>
            <a:pPr marL="171450" indent="-171450">
              <a:buFont typeface="Arial" charset="0"/>
              <a:buChar char="•"/>
            </a:pPr>
            <a:r>
              <a:rPr lang="en-GB" b="1" baseline="0" dirty="0" smtClean="0"/>
              <a:t>After these values have been vocalised, ask a fourth student to cut the rope in between each rope bearer. This should mean two rope bearers are left holding one severed section and one student holding two severed sections. </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GB" b="1" baseline="0" dirty="0" smtClean="0"/>
              <a:t>Comment that it was quick and easy to cut this bond, as it is when harsh words and actions breaks the trust between peoples.</a:t>
            </a:r>
          </a:p>
          <a:p>
            <a:pPr marL="171450" indent="-171450">
              <a:buFont typeface="Arial" charset="0"/>
              <a:buChar char="•"/>
            </a:pPr>
            <a:r>
              <a:rPr lang="en-GB" b="1" baseline="0" dirty="0" smtClean="0"/>
              <a:t>Explain also that whilst it is quick and easy to cut bonds, it can take much time and effort to restore them. </a:t>
            </a:r>
          </a:p>
          <a:p>
            <a:pPr marL="171450" indent="-171450">
              <a:buFont typeface="Arial" charset="0"/>
              <a:buChar char="•"/>
            </a:pPr>
            <a:r>
              <a:rPr lang="en-GB" b="1" baseline="0" dirty="0" smtClean="0"/>
              <a:t>Ask the rope bearers to place their sections of rope on the floor and return to their seats. </a:t>
            </a:r>
            <a:r>
              <a:rPr lang="en-GB" b="1" i="1" baseline="0" dirty="0" smtClean="0"/>
              <a:t>Having the students sit near the front of the assembly space would be preferable, as you will be asking them to step forward and retie the rope in a few minutes. </a:t>
            </a:r>
          </a:p>
          <a:p>
            <a:endParaRPr lang="en-GB" dirty="0" smtClean="0"/>
          </a:p>
          <a:p>
            <a:endParaRPr lang="en-GB" baseline="0" dirty="0" smtClean="0"/>
          </a:p>
          <a:p>
            <a:endParaRPr lang="en-GB" baseline="0" dirty="0" smtClean="0"/>
          </a:p>
          <a:p>
            <a:endParaRPr lang="en-GB" i="0" dirty="0" smtClean="0"/>
          </a:p>
          <a:p>
            <a:endParaRPr lang="en-GB" i="0" dirty="0" smtClean="0"/>
          </a:p>
          <a:p>
            <a:endParaRPr lang="en-GB" i="0" dirty="0" smtClean="0"/>
          </a:p>
          <a:p>
            <a:r>
              <a:rPr lang="en-GB" i="0" dirty="0" smtClean="0"/>
              <a:t> </a:t>
            </a:r>
          </a:p>
          <a:p>
            <a:endParaRPr lang="en-GB" i="0" dirty="0" smtClean="0"/>
          </a:p>
          <a:p>
            <a:endParaRPr lang="en-GB" i="0" dirty="0" smtClean="0"/>
          </a:p>
          <a:p>
            <a:r>
              <a:rPr lang="en-GB" i="0" dirty="0" smtClean="0"/>
              <a:t> </a:t>
            </a:r>
          </a:p>
          <a:p>
            <a:endParaRPr lang="en-GB" dirty="0" smtClean="0"/>
          </a:p>
          <a:p>
            <a:endParaRPr lang="en-GB" dirty="0" smtClean="0"/>
          </a:p>
          <a:p>
            <a:endParaRPr lang="en-GB" dirty="0" smtClean="0"/>
          </a:p>
          <a:p>
            <a:endParaRPr lang="en-GB" dirty="0" smtClean="0"/>
          </a:p>
          <a:p>
            <a:endParaRPr lang="en-GB" i="1" dirty="0"/>
          </a:p>
        </p:txBody>
      </p:sp>
      <p:sp>
        <p:nvSpPr>
          <p:cNvPr id="5" name="Slide Number Placeholder 4"/>
          <p:cNvSpPr>
            <a:spLocks noGrp="1"/>
          </p:cNvSpPr>
          <p:nvPr>
            <p:ph type="sldNum" sz="quarter" idx="10"/>
          </p:nvPr>
        </p:nvSpPr>
        <p:spPr/>
        <p:txBody>
          <a:bodyPr/>
          <a:lstStyle/>
          <a:p>
            <a:fld id="{0276E559-0B6A-4571-B7D1-582BF31E91E5}" type="slidenum">
              <a:rPr lang="en-GB" smtClean="0"/>
              <a:t>7</a:t>
            </a:fld>
            <a:endParaRPr lang="en-GB"/>
          </a:p>
        </p:txBody>
      </p:sp>
    </p:spTree>
    <p:extLst>
      <p:ext uri="{BB962C8B-B14F-4D97-AF65-F5344CB8AC3E}">
        <p14:creationId xmlns:p14="http://schemas.microsoft.com/office/powerpoint/2010/main" val="3862844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0AFD0F01-0B94-48AD-9F51-496B4A4C439A}" type="datetime1">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F10A58-1784-E844-A09F-EA8144FC6766}" type="slidenum">
              <a:rPr lang="en-US" smtClean="0"/>
              <a:t>‹#›</a:t>
            </a:fld>
            <a:endParaRPr lang="en-US"/>
          </a:p>
        </p:txBody>
      </p:sp>
    </p:spTree>
    <p:extLst>
      <p:ext uri="{BB962C8B-B14F-4D97-AF65-F5344CB8AC3E}">
        <p14:creationId xmlns:p14="http://schemas.microsoft.com/office/powerpoint/2010/main" val="2143718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FA63C4D2-F3DD-4397-BDD9-320348886D12}" type="datetime1">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F10A58-1784-E844-A09F-EA8144FC6766}" type="slidenum">
              <a:rPr lang="en-US" smtClean="0"/>
              <a:t>‹#›</a:t>
            </a:fld>
            <a:endParaRPr lang="en-US"/>
          </a:p>
        </p:txBody>
      </p:sp>
    </p:spTree>
    <p:extLst>
      <p:ext uri="{BB962C8B-B14F-4D97-AF65-F5344CB8AC3E}">
        <p14:creationId xmlns:p14="http://schemas.microsoft.com/office/powerpoint/2010/main" val="3809875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B55A3CF-57E3-43A1-9F63-505639BE8858}" type="datetime1">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F10A58-1784-E844-A09F-EA8144FC6766}" type="slidenum">
              <a:rPr lang="en-US" smtClean="0"/>
              <a:t>‹#›</a:t>
            </a:fld>
            <a:endParaRPr lang="en-US"/>
          </a:p>
        </p:txBody>
      </p:sp>
    </p:spTree>
    <p:extLst>
      <p:ext uri="{BB962C8B-B14F-4D97-AF65-F5344CB8AC3E}">
        <p14:creationId xmlns:p14="http://schemas.microsoft.com/office/powerpoint/2010/main" val="1318956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C8531FB8-8608-44E5-B13D-2F5F2DEA64F2}" type="datetime1">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921EF-343B-1949-ACEC-D1ECABBF7FB0}" type="slidenum">
              <a:rPr lang="en-US" smtClean="0"/>
              <a:t>‹#›</a:t>
            </a:fld>
            <a:endParaRPr lang="en-US"/>
          </a:p>
        </p:txBody>
      </p:sp>
    </p:spTree>
    <p:extLst>
      <p:ext uri="{BB962C8B-B14F-4D97-AF65-F5344CB8AC3E}">
        <p14:creationId xmlns:p14="http://schemas.microsoft.com/office/powerpoint/2010/main" val="2462445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7C24576-2E5D-49E1-9C42-FF9048A271A9}" type="datetime1">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921EF-343B-1949-ACEC-D1ECABBF7FB0}" type="slidenum">
              <a:rPr lang="en-US" smtClean="0"/>
              <a:t>‹#›</a:t>
            </a:fld>
            <a:endParaRPr lang="en-US"/>
          </a:p>
        </p:txBody>
      </p:sp>
    </p:spTree>
    <p:extLst>
      <p:ext uri="{BB962C8B-B14F-4D97-AF65-F5344CB8AC3E}">
        <p14:creationId xmlns:p14="http://schemas.microsoft.com/office/powerpoint/2010/main" val="1257185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5D118194-DEAA-476D-9015-62D61ED4B7A7}" type="datetime1">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921EF-343B-1949-ACEC-D1ECABBF7FB0}" type="slidenum">
              <a:rPr lang="en-US" smtClean="0"/>
              <a:t>‹#›</a:t>
            </a:fld>
            <a:endParaRPr lang="en-US"/>
          </a:p>
        </p:txBody>
      </p:sp>
    </p:spTree>
    <p:extLst>
      <p:ext uri="{BB962C8B-B14F-4D97-AF65-F5344CB8AC3E}">
        <p14:creationId xmlns:p14="http://schemas.microsoft.com/office/powerpoint/2010/main" val="417330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F4B5FDAD-18FA-4FE4-BF08-21F9F2EBBFCE}" type="datetime1">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921EF-343B-1949-ACEC-D1ECABBF7FB0}" type="slidenum">
              <a:rPr lang="en-US" smtClean="0"/>
              <a:t>‹#›</a:t>
            </a:fld>
            <a:endParaRPr lang="en-US"/>
          </a:p>
        </p:txBody>
      </p:sp>
    </p:spTree>
    <p:extLst>
      <p:ext uri="{BB962C8B-B14F-4D97-AF65-F5344CB8AC3E}">
        <p14:creationId xmlns:p14="http://schemas.microsoft.com/office/powerpoint/2010/main" val="174903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331EE8BA-E35C-4A8B-9025-0A9639068038}" type="datetime1">
              <a:rPr lang="en-US" smtClean="0"/>
              <a:t>8/14/2018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4921EF-343B-1949-ACEC-D1ECABBF7FB0}" type="slidenum">
              <a:rPr lang="en-US" smtClean="0"/>
              <a:t>‹#›</a:t>
            </a:fld>
            <a:endParaRPr lang="en-US"/>
          </a:p>
        </p:txBody>
      </p:sp>
    </p:spTree>
    <p:extLst>
      <p:ext uri="{BB962C8B-B14F-4D97-AF65-F5344CB8AC3E}">
        <p14:creationId xmlns:p14="http://schemas.microsoft.com/office/powerpoint/2010/main" val="4277711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F95F8979-3D2A-4738-BA7F-D372CAB9132C}" type="datetime1">
              <a:rPr lang="en-US" smtClean="0"/>
              <a:t>8/14/2018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4921EF-343B-1949-ACEC-D1ECABBF7FB0}" type="slidenum">
              <a:rPr lang="en-US" smtClean="0"/>
              <a:t>‹#›</a:t>
            </a:fld>
            <a:endParaRPr lang="en-US"/>
          </a:p>
        </p:txBody>
      </p:sp>
    </p:spTree>
    <p:extLst>
      <p:ext uri="{BB962C8B-B14F-4D97-AF65-F5344CB8AC3E}">
        <p14:creationId xmlns:p14="http://schemas.microsoft.com/office/powerpoint/2010/main" val="66772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69A68F-09E0-46EB-9AAB-7FB69EFC8342}" type="datetime1">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4921EF-343B-1949-ACEC-D1ECABBF7FB0}" type="slidenum">
              <a:rPr lang="en-US" smtClean="0"/>
              <a:t>‹#›</a:t>
            </a:fld>
            <a:endParaRPr lang="en-US"/>
          </a:p>
        </p:txBody>
      </p:sp>
    </p:spTree>
    <p:extLst>
      <p:ext uri="{BB962C8B-B14F-4D97-AF65-F5344CB8AC3E}">
        <p14:creationId xmlns:p14="http://schemas.microsoft.com/office/powerpoint/2010/main" val="4106616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938A6E6-9BC7-4681-8233-D48A6BD1D2AF}" type="datetime1">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921EF-343B-1949-ACEC-D1ECABBF7FB0}" type="slidenum">
              <a:rPr lang="en-US" smtClean="0"/>
              <a:t>‹#›</a:t>
            </a:fld>
            <a:endParaRPr lang="en-US"/>
          </a:p>
        </p:txBody>
      </p:sp>
    </p:spTree>
    <p:extLst>
      <p:ext uri="{BB962C8B-B14F-4D97-AF65-F5344CB8AC3E}">
        <p14:creationId xmlns:p14="http://schemas.microsoft.com/office/powerpoint/2010/main" val="1715975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6BB7E86-A665-4335-90C6-4C6BC66DE6D3}" type="datetime1">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F10A58-1784-E844-A09F-EA8144FC6766}" type="slidenum">
              <a:rPr lang="en-US" smtClean="0"/>
              <a:t>‹#›</a:t>
            </a:fld>
            <a:endParaRPr lang="en-US"/>
          </a:p>
        </p:txBody>
      </p:sp>
    </p:spTree>
    <p:extLst>
      <p:ext uri="{BB962C8B-B14F-4D97-AF65-F5344CB8AC3E}">
        <p14:creationId xmlns:p14="http://schemas.microsoft.com/office/powerpoint/2010/main" val="1461484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C76D31C-D972-4DEB-BB8B-8E8BDD631257}" type="datetime1">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921EF-343B-1949-ACEC-D1ECABBF7FB0}" type="slidenum">
              <a:rPr lang="en-US" smtClean="0"/>
              <a:t>‹#›</a:t>
            </a:fld>
            <a:endParaRPr lang="en-US"/>
          </a:p>
        </p:txBody>
      </p:sp>
    </p:spTree>
    <p:extLst>
      <p:ext uri="{BB962C8B-B14F-4D97-AF65-F5344CB8AC3E}">
        <p14:creationId xmlns:p14="http://schemas.microsoft.com/office/powerpoint/2010/main" val="244741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BDEBA9A-1B3F-4CA0-BDF5-21749BC630F4}" type="datetime1">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921EF-343B-1949-ACEC-D1ECABBF7FB0}" type="slidenum">
              <a:rPr lang="en-US" smtClean="0"/>
              <a:t>‹#›</a:t>
            </a:fld>
            <a:endParaRPr lang="en-US"/>
          </a:p>
        </p:txBody>
      </p:sp>
    </p:spTree>
    <p:extLst>
      <p:ext uri="{BB962C8B-B14F-4D97-AF65-F5344CB8AC3E}">
        <p14:creationId xmlns:p14="http://schemas.microsoft.com/office/powerpoint/2010/main" val="1201824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69E544A-EF58-44D8-833A-DF90E1F9F39A}" type="datetime1">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921EF-343B-1949-ACEC-D1ECABBF7FB0}" type="slidenum">
              <a:rPr lang="en-US" smtClean="0"/>
              <a:t>‹#›</a:t>
            </a:fld>
            <a:endParaRPr lang="en-US"/>
          </a:p>
        </p:txBody>
      </p:sp>
    </p:spTree>
    <p:extLst>
      <p:ext uri="{BB962C8B-B14F-4D97-AF65-F5344CB8AC3E}">
        <p14:creationId xmlns:p14="http://schemas.microsoft.com/office/powerpoint/2010/main" val="219482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9114FE0B-B1F1-4387-BC96-D0BB73CE90BF}" type="datetime1">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F10A58-1784-E844-A09F-EA8144FC6766}" type="slidenum">
              <a:rPr lang="en-US" smtClean="0"/>
              <a:t>‹#›</a:t>
            </a:fld>
            <a:endParaRPr lang="en-US"/>
          </a:p>
        </p:txBody>
      </p:sp>
    </p:spTree>
    <p:extLst>
      <p:ext uri="{BB962C8B-B14F-4D97-AF65-F5344CB8AC3E}">
        <p14:creationId xmlns:p14="http://schemas.microsoft.com/office/powerpoint/2010/main" val="3365395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0FC296F8-02CB-4473-8890-40DBBE1E769C}" type="datetime1">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F10A58-1784-E844-A09F-EA8144FC6766}" type="slidenum">
              <a:rPr lang="en-US" smtClean="0"/>
              <a:t>‹#›</a:t>
            </a:fld>
            <a:endParaRPr lang="en-US"/>
          </a:p>
        </p:txBody>
      </p:sp>
    </p:spTree>
    <p:extLst>
      <p:ext uri="{BB962C8B-B14F-4D97-AF65-F5344CB8AC3E}">
        <p14:creationId xmlns:p14="http://schemas.microsoft.com/office/powerpoint/2010/main" val="3375447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3BE1B1D4-BDC2-4B52-8FC7-B45BC4CB647D}" type="datetime1">
              <a:rPr lang="en-US" smtClean="0"/>
              <a:t>8/14/2018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F10A58-1784-E844-A09F-EA8144FC6766}" type="slidenum">
              <a:rPr lang="en-US" smtClean="0"/>
              <a:t>‹#›</a:t>
            </a:fld>
            <a:endParaRPr lang="en-US"/>
          </a:p>
        </p:txBody>
      </p:sp>
    </p:spTree>
    <p:extLst>
      <p:ext uri="{BB962C8B-B14F-4D97-AF65-F5344CB8AC3E}">
        <p14:creationId xmlns:p14="http://schemas.microsoft.com/office/powerpoint/2010/main" val="325297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0116C3FC-7FF1-497B-A305-65542DD2A4AA}" type="datetime1">
              <a:rPr lang="en-US" smtClean="0"/>
              <a:t>8/14/2018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F10A58-1784-E844-A09F-EA8144FC6766}" type="slidenum">
              <a:rPr lang="en-US" smtClean="0"/>
              <a:t>‹#›</a:t>
            </a:fld>
            <a:endParaRPr lang="en-US"/>
          </a:p>
        </p:txBody>
      </p:sp>
    </p:spTree>
    <p:extLst>
      <p:ext uri="{BB962C8B-B14F-4D97-AF65-F5344CB8AC3E}">
        <p14:creationId xmlns:p14="http://schemas.microsoft.com/office/powerpoint/2010/main" val="3542294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192C41-FBCC-4C3B-AC90-162C5E5DFE06}" type="datetime1">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F10A58-1784-E844-A09F-EA8144FC6766}" type="slidenum">
              <a:rPr lang="en-US" smtClean="0"/>
              <a:t>‹#›</a:t>
            </a:fld>
            <a:endParaRPr lang="en-US"/>
          </a:p>
        </p:txBody>
      </p:sp>
    </p:spTree>
    <p:extLst>
      <p:ext uri="{BB962C8B-B14F-4D97-AF65-F5344CB8AC3E}">
        <p14:creationId xmlns:p14="http://schemas.microsoft.com/office/powerpoint/2010/main" val="3477801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3230AAE-D285-4479-AE0D-810214554535}" type="datetime1">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F10A58-1784-E844-A09F-EA8144FC6766}" type="slidenum">
              <a:rPr lang="en-US" smtClean="0"/>
              <a:t>‹#›</a:t>
            </a:fld>
            <a:endParaRPr lang="en-US"/>
          </a:p>
        </p:txBody>
      </p:sp>
    </p:spTree>
    <p:extLst>
      <p:ext uri="{BB962C8B-B14F-4D97-AF65-F5344CB8AC3E}">
        <p14:creationId xmlns:p14="http://schemas.microsoft.com/office/powerpoint/2010/main" val="3784925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127233A4-DC5D-4395-84C7-65DC04785A7D}" type="datetime1">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F10A58-1784-E844-A09F-EA8144FC6766}" type="slidenum">
              <a:rPr lang="en-US" smtClean="0"/>
              <a:t>‹#›</a:t>
            </a:fld>
            <a:endParaRPr lang="en-US"/>
          </a:p>
        </p:txBody>
      </p:sp>
    </p:spTree>
    <p:extLst>
      <p:ext uri="{BB962C8B-B14F-4D97-AF65-F5344CB8AC3E}">
        <p14:creationId xmlns:p14="http://schemas.microsoft.com/office/powerpoint/2010/main" val="4012175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Grey_Slide.jpg"/>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DA9A76-B5B4-4E42-A2D1-D74764908AFE}" type="datetime1">
              <a:rPr lang="en-US" smtClean="0"/>
              <a:t>8/14/2018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F10A58-1784-E844-A09F-EA8144FC6766}" type="slidenum">
              <a:rPr lang="en-US" smtClean="0"/>
              <a:t>‹#›</a:t>
            </a:fld>
            <a:endParaRPr lang="en-US"/>
          </a:p>
        </p:txBody>
      </p:sp>
    </p:spTree>
    <p:extLst>
      <p:ext uri="{BB962C8B-B14F-4D97-AF65-F5344CB8AC3E}">
        <p14:creationId xmlns:p14="http://schemas.microsoft.com/office/powerpoint/2010/main" val="1566990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White_Slide.jpg"/>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BCEC21-923F-4F5C-90A3-E830E13410E0}" type="datetime1">
              <a:rPr lang="en-US" smtClean="0"/>
              <a:t>8/14/2018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4921EF-343B-1949-ACEC-D1ECABBF7FB0}" type="slidenum">
              <a:rPr lang="en-US" smtClean="0"/>
              <a:t>‹#›</a:t>
            </a:fld>
            <a:endParaRPr lang="en-US"/>
          </a:p>
        </p:txBody>
      </p:sp>
    </p:spTree>
    <p:extLst>
      <p:ext uri="{BB962C8B-B14F-4D97-AF65-F5344CB8AC3E}">
        <p14:creationId xmlns:p14="http://schemas.microsoft.com/office/powerpoint/2010/main" val="40893095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9.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11.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rontpage_White.jpg"/>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624114" y="4279392"/>
            <a:ext cx="3585029" cy="1815882"/>
          </a:xfrm>
          <a:prstGeom prst="rect">
            <a:avLst/>
          </a:prstGeom>
          <a:noFill/>
        </p:spPr>
        <p:txBody>
          <a:bodyPr wrap="square" rtlCol="0">
            <a:spAutoFit/>
          </a:bodyPr>
          <a:lstStyle/>
          <a:p>
            <a:r>
              <a:rPr lang="en-GB" sz="2800" b="1" i="1" dirty="0" smtClean="0">
                <a:solidFill>
                  <a:schemeClr val="bg1">
                    <a:lumMod val="50000"/>
                  </a:schemeClr>
                </a:solidFill>
                <a:latin typeface="Calibri Light" panose="020F0302020204030204" pitchFamily="34" charset="0"/>
              </a:rPr>
              <a:t>Nobody</a:t>
            </a:r>
            <a:r>
              <a:rPr lang="en-GB" sz="2800" b="1" i="1" dirty="0">
                <a:solidFill>
                  <a:schemeClr val="bg1">
                    <a:lumMod val="50000"/>
                  </a:schemeClr>
                </a:solidFill>
                <a:latin typeface="Calibri Light" panose="020F0302020204030204" pitchFamily="34" charset="0"/>
              </a:rPr>
              <a:t>, </a:t>
            </a:r>
            <a:endParaRPr lang="en-GB" sz="2800" b="1" i="1" dirty="0" smtClean="0">
              <a:solidFill>
                <a:schemeClr val="bg1">
                  <a:lumMod val="50000"/>
                </a:schemeClr>
              </a:solidFill>
              <a:latin typeface="Calibri Light" panose="020F0302020204030204" pitchFamily="34" charset="0"/>
            </a:endParaRPr>
          </a:p>
          <a:p>
            <a:r>
              <a:rPr lang="en-GB" sz="2800" b="1" i="1" dirty="0" smtClean="0">
                <a:solidFill>
                  <a:schemeClr val="bg1">
                    <a:lumMod val="50000"/>
                  </a:schemeClr>
                </a:solidFill>
                <a:latin typeface="Calibri Light" panose="020F0302020204030204" pitchFamily="34" charset="0"/>
              </a:rPr>
              <a:t>no </a:t>
            </a:r>
            <a:r>
              <a:rPr lang="en-GB" sz="2800" b="1" i="1" dirty="0">
                <a:solidFill>
                  <a:schemeClr val="bg1">
                    <a:lumMod val="50000"/>
                  </a:schemeClr>
                </a:solidFill>
                <a:latin typeface="Calibri Light" panose="020F0302020204030204" pitchFamily="34" charset="0"/>
              </a:rPr>
              <a:t>situation </a:t>
            </a:r>
            <a:endParaRPr lang="en-GB" sz="2800" b="1" i="1" dirty="0" smtClean="0">
              <a:solidFill>
                <a:schemeClr val="bg1">
                  <a:lumMod val="50000"/>
                </a:schemeClr>
              </a:solidFill>
              <a:latin typeface="Calibri Light" panose="020F0302020204030204" pitchFamily="34" charset="0"/>
            </a:endParaRPr>
          </a:p>
          <a:p>
            <a:r>
              <a:rPr lang="en-GB" sz="2800" b="1" i="1" dirty="0" smtClean="0">
                <a:solidFill>
                  <a:schemeClr val="bg1">
                    <a:lumMod val="50000"/>
                  </a:schemeClr>
                </a:solidFill>
                <a:latin typeface="Calibri Light" panose="020F0302020204030204" pitchFamily="34" charset="0"/>
              </a:rPr>
              <a:t>and </a:t>
            </a:r>
            <a:r>
              <a:rPr lang="en-GB" sz="2800" b="1" i="1" dirty="0">
                <a:solidFill>
                  <a:schemeClr val="bg1">
                    <a:lumMod val="50000"/>
                  </a:schemeClr>
                </a:solidFill>
                <a:latin typeface="Calibri Light" panose="020F0302020204030204" pitchFamily="34" charset="0"/>
              </a:rPr>
              <a:t>no place </a:t>
            </a:r>
            <a:endParaRPr lang="en-GB" sz="2800" b="1" i="1" dirty="0" smtClean="0">
              <a:solidFill>
                <a:schemeClr val="bg1">
                  <a:lumMod val="50000"/>
                </a:schemeClr>
              </a:solidFill>
              <a:latin typeface="Calibri Light" panose="020F0302020204030204" pitchFamily="34" charset="0"/>
            </a:endParaRPr>
          </a:p>
          <a:p>
            <a:r>
              <a:rPr lang="en-GB" sz="2800" b="1" i="1" dirty="0" smtClean="0">
                <a:solidFill>
                  <a:schemeClr val="bg1">
                    <a:lumMod val="50000"/>
                  </a:schemeClr>
                </a:solidFill>
                <a:latin typeface="Calibri Light" panose="020F0302020204030204" pitchFamily="34" charset="0"/>
              </a:rPr>
              <a:t>is </a:t>
            </a:r>
            <a:r>
              <a:rPr lang="en-GB" sz="2800" b="1" i="1" dirty="0">
                <a:solidFill>
                  <a:schemeClr val="bg1">
                    <a:lumMod val="50000"/>
                  </a:schemeClr>
                </a:solidFill>
                <a:latin typeface="Calibri Light" panose="020F0302020204030204" pitchFamily="34" charset="0"/>
              </a:rPr>
              <a:t>beyond God’s care.   </a:t>
            </a:r>
          </a:p>
        </p:txBody>
      </p:sp>
    </p:spTree>
    <p:extLst>
      <p:ext uri="{BB962C8B-B14F-4D97-AF65-F5344CB8AC3E}">
        <p14:creationId xmlns:p14="http://schemas.microsoft.com/office/powerpoint/2010/main" val="108447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world map"/>
          <p:cNvPicPr/>
          <p:nvPr/>
        </p:nvPicPr>
        <p:blipFill rotWithShape="1">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r="6583"/>
          <a:stretch/>
        </p:blipFill>
        <p:spPr bwMode="auto">
          <a:xfrm>
            <a:off x="192645" y="1091821"/>
            <a:ext cx="8789158" cy="5172502"/>
          </a:xfrm>
          <a:prstGeom prst="rect">
            <a:avLst/>
          </a:prstGeom>
          <a:noFill/>
          <a:ln>
            <a:noFill/>
          </a:ln>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2099" t="2611" r="2585" b="3327"/>
          <a:stretch/>
        </p:blipFill>
        <p:spPr>
          <a:xfrm rot="473606">
            <a:off x="4090377" y="1838183"/>
            <a:ext cx="4394021" cy="3353597"/>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650630" y="1552352"/>
            <a:ext cx="3060133" cy="32316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2000" b="1" dirty="0" smtClean="0">
                <a:solidFill>
                  <a:schemeClr val="tx1">
                    <a:lumMod val="65000"/>
                    <a:lumOff val="35000"/>
                  </a:schemeClr>
                </a:solidFill>
                <a:latin typeface="Calibri Light" panose="020F0302020204030204" pitchFamily="34" charset="0"/>
              </a:rPr>
              <a:t>Mercy</a:t>
            </a:r>
          </a:p>
          <a:p>
            <a:endParaRPr lang="en-GB" sz="900" b="1" dirty="0" smtClean="0">
              <a:solidFill>
                <a:schemeClr val="tx1">
                  <a:lumMod val="65000"/>
                  <a:lumOff val="35000"/>
                </a:schemeClr>
              </a:solidFill>
              <a:latin typeface="Calibri Light" panose="020F0302020204030204" pitchFamily="34" charset="0"/>
            </a:endParaRPr>
          </a:p>
          <a:p>
            <a:pPr>
              <a:lnSpc>
                <a:spcPts val="3000"/>
              </a:lnSpc>
            </a:pPr>
            <a:r>
              <a:rPr lang="en-GB" sz="2000" dirty="0" smtClean="0">
                <a:solidFill>
                  <a:schemeClr val="tx1">
                    <a:lumMod val="65000"/>
                    <a:lumOff val="35000"/>
                  </a:schemeClr>
                </a:solidFill>
                <a:latin typeface="Calibri Light" panose="020F0302020204030204" pitchFamily="34" charset="0"/>
              </a:rPr>
              <a:t>Being kind, compassionate</a:t>
            </a:r>
            <a:r>
              <a:rPr lang="en-GB" sz="2000" dirty="0">
                <a:solidFill>
                  <a:schemeClr val="tx1">
                    <a:lumMod val="65000"/>
                    <a:lumOff val="35000"/>
                  </a:schemeClr>
                </a:solidFill>
                <a:latin typeface="Calibri Light" panose="020F0302020204030204" pitchFamily="34" charset="0"/>
              </a:rPr>
              <a:t>, </a:t>
            </a:r>
            <a:endParaRPr lang="en-GB" sz="2000" dirty="0" smtClean="0">
              <a:solidFill>
                <a:schemeClr val="tx1">
                  <a:lumMod val="65000"/>
                  <a:lumOff val="35000"/>
                </a:schemeClr>
              </a:solidFill>
              <a:latin typeface="Calibri Light" panose="020F0302020204030204" pitchFamily="34" charset="0"/>
            </a:endParaRPr>
          </a:p>
          <a:p>
            <a:pPr>
              <a:lnSpc>
                <a:spcPts val="3000"/>
              </a:lnSpc>
            </a:pPr>
            <a:r>
              <a:rPr lang="en-GB" sz="2000" dirty="0" smtClean="0">
                <a:solidFill>
                  <a:schemeClr val="tx1">
                    <a:lumMod val="65000"/>
                    <a:lumOff val="35000"/>
                  </a:schemeClr>
                </a:solidFill>
                <a:latin typeface="Calibri Light" panose="020F0302020204030204" pitchFamily="34" charset="0"/>
              </a:rPr>
              <a:t>and </a:t>
            </a:r>
            <a:r>
              <a:rPr lang="en-GB" sz="2000" dirty="0">
                <a:solidFill>
                  <a:schemeClr val="tx1">
                    <a:lumMod val="65000"/>
                    <a:lumOff val="35000"/>
                  </a:schemeClr>
                </a:solidFill>
                <a:latin typeface="Calibri Light" panose="020F0302020204030204" pitchFamily="34" charset="0"/>
              </a:rPr>
              <a:t>forgiving; </a:t>
            </a:r>
            <a:endParaRPr lang="en-GB" sz="2000" dirty="0" smtClean="0">
              <a:solidFill>
                <a:schemeClr val="tx1">
                  <a:lumMod val="65000"/>
                  <a:lumOff val="35000"/>
                </a:schemeClr>
              </a:solidFill>
              <a:latin typeface="Calibri Light" panose="020F0302020204030204" pitchFamily="34" charset="0"/>
            </a:endParaRPr>
          </a:p>
          <a:p>
            <a:pPr>
              <a:lnSpc>
                <a:spcPts val="3000"/>
              </a:lnSpc>
            </a:pPr>
            <a:r>
              <a:rPr lang="en-GB" sz="2000" dirty="0" smtClean="0">
                <a:solidFill>
                  <a:schemeClr val="tx1">
                    <a:lumMod val="65000"/>
                    <a:lumOff val="35000"/>
                  </a:schemeClr>
                </a:solidFill>
                <a:latin typeface="Calibri Light" panose="020F0302020204030204" pitchFamily="34" charset="0"/>
              </a:rPr>
              <a:t>most </a:t>
            </a:r>
            <a:r>
              <a:rPr lang="en-GB" sz="2000" dirty="0">
                <a:solidFill>
                  <a:schemeClr val="tx1">
                    <a:lumMod val="65000"/>
                    <a:lumOff val="35000"/>
                  </a:schemeClr>
                </a:solidFill>
                <a:latin typeface="Calibri Light" panose="020F0302020204030204" pitchFamily="34" charset="0"/>
              </a:rPr>
              <a:t>notably towards </a:t>
            </a:r>
            <a:r>
              <a:rPr lang="en-GB" sz="2000" dirty="0" smtClean="0">
                <a:solidFill>
                  <a:schemeClr val="tx1">
                    <a:lumMod val="65000"/>
                    <a:lumOff val="35000"/>
                  </a:schemeClr>
                </a:solidFill>
                <a:latin typeface="Calibri Light" panose="020F0302020204030204" pitchFamily="34" charset="0"/>
              </a:rPr>
              <a:t>those </a:t>
            </a:r>
            <a:r>
              <a:rPr lang="en-GB" sz="2000" dirty="0">
                <a:solidFill>
                  <a:schemeClr val="tx1">
                    <a:lumMod val="65000"/>
                    <a:lumOff val="35000"/>
                  </a:schemeClr>
                </a:solidFill>
                <a:latin typeface="Calibri Light" panose="020F0302020204030204" pitchFamily="34" charset="0"/>
              </a:rPr>
              <a:t>who </a:t>
            </a:r>
            <a:r>
              <a:rPr lang="en-GB" sz="2000" dirty="0" smtClean="0">
                <a:solidFill>
                  <a:schemeClr val="tx1">
                    <a:lumMod val="65000"/>
                    <a:lumOff val="35000"/>
                  </a:schemeClr>
                </a:solidFill>
                <a:latin typeface="Calibri Light" panose="020F0302020204030204" pitchFamily="34" charset="0"/>
              </a:rPr>
              <a:t>have </a:t>
            </a:r>
            <a:r>
              <a:rPr lang="en-GB" sz="2000" dirty="0">
                <a:solidFill>
                  <a:schemeClr val="tx1">
                    <a:lumMod val="65000"/>
                    <a:lumOff val="35000"/>
                  </a:schemeClr>
                </a:solidFill>
                <a:latin typeface="Calibri Light" panose="020F0302020204030204" pitchFamily="34" charset="0"/>
              </a:rPr>
              <a:t>caused </a:t>
            </a:r>
            <a:r>
              <a:rPr lang="en-GB" sz="2000" dirty="0" smtClean="0">
                <a:solidFill>
                  <a:schemeClr val="tx1">
                    <a:lumMod val="65000"/>
                    <a:lumOff val="35000"/>
                  </a:schemeClr>
                </a:solidFill>
                <a:latin typeface="Calibri Light" panose="020F0302020204030204" pitchFamily="34" charset="0"/>
              </a:rPr>
              <a:t>offence</a:t>
            </a:r>
            <a:r>
              <a:rPr lang="en-GB" sz="2000" dirty="0">
                <a:solidFill>
                  <a:schemeClr val="tx1">
                    <a:lumMod val="65000"/>
                    <a:lumOff val="35000"/>
                  </a:schemeClr>
                </a:solidFill>
                <a:latin typeface="Calibri Light" panose="020F0302020204030204" pitchFamily="34" charset="0"/>
              </a:rPr>
              <a:t>. </a:t>
            </a:r>
            <a:endParaRPr lang="en-GB" sz="2000" dirty="0" smtClean="0">
              <a:solidFill>
                <a:schemeClr val="tx1">
                  <a:lumMod val="65000"/>
                  <a:lumOff val="35000"/>
                </a:schemeClr>
              </a:solidFill>
              <a:latin typeface="Calibri Light" panose="020F0302020204030204" pitchFamily="34" charset="0"/>
            </a:endParaRPr>
          </a:p>
          <a:p>
            <a:pPr>
              <a:lnSpc>
                <a:spcPts val="3000"/>
              </a:lnSpc>
            </a:pPr>
            <a:r>
              <a:rPr lang="en-GB" sz="2000" dirty="0" smtClean="0">
                <a:solidFill>
                  <a:schemeClr val="tx1">
                    <a:lumMod val="65000"/>
                    <a:lumOff val="35000"/>
                  </a:schemeClr>
                </a:solidFill>
                <a:latin typeface="Calibri Light" panose="020F0302020204030204" pitchFamily="34" charset="0"/>
              </a:rPr>
              <a:t>A </a:t>
            </a:r>
            <a:r>
              <a:rPr lang="en-GB" sz="2000" dirty="0">
                <a:solidFill>
                  <a:schemeClr val="tx1">
                    <a:lumMod val="65000"/>
                    <a:lumOff val="35000"/>
                  </a:schemeClr>
                </a:solidFill>
                <a:latin typeface="Calibri Light" panose="020F0302020204030204" pitchFamily="34" charset="0"/>
              </a:rPr>
              <a:t>willingness to help anyone in need. </a:t>
            </a:r>
            <a:endParaRPr lang="en-GB" sz="2000" dirty="0" smtClean="0">
              <a:solidFill>
                <a:schemeClr val="tx1">
                  <a:lumMod val="65000"/>
                  <a:lumOff val="35000"/>
                </a:schemeClr>
              </a:solidFill>
              <a:latin typeface="Calibri Light" panose="020F0302020204030204" pitchFamily="34" charset="0"/>
            </a:endParaRPr>
          </a:p>
          <a:p>
            <a:endParaRPr lang="en-GB" sz="1600" dirty="0" smtClean="0">
              <a:solidFill>
                <a:schemeClr val="tx1">
                  <a:lumMod val="75000"/>
                  <a:lumOff val="25000"/>
                </a:schemeClr>
              </a:solidFill>
              <a:latin typeface="Calibri Light" panose="020F0302020204030204" pitchFamily="34" charset="0"/>
            </a:endParaRPr>
          </a:p>
          <a:p>
            <a:endParaRPr lang="en-GB" sz="900" b="1" i="1" dirty="0">
              <a:solidFill>
                <a:schemeClr val="tx1">
                  <a:lumMod val="75000"/>
                  <a:lumOff val="25000"/>
                </a:schemeClr>
              </a:solidFill>
            </a:endParaRPr>
          </a:p>
        </p:txBody>
      </p:sp>
    </p:spTree>
    <p:extLst>
      <p:ext uri="{BB962C8B-B14F-4D97-AF65-F5344CB8AC3E}">
        <p14:creationId xmlns:p14="http://schemas.microsoft.com/office/powerpoint/2010/main" val="707788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 result for world map"/>
          <p:cNvPicPr/>
          <p:nvPr/>
        </p:nvPicPr>
        <p:blipFill rotWithShape="1">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r="6583"/>
          <a:stretch/>
        </p:blipFill>
        <p:spPr bwMode="auto">
          <a:xfrm>
            <a:off x="192645" y="1091821"/>
            <a:ext cx="8789158" cy="5172502"/>
          </a:xfrm>
          <a:prstGeom prst="rect">
            <a:avLst/>
          </a:prstGeom>
          <a:noFill/>
          <a:ln>
            <a:noFill/>
          </a:ln>
        </p:spPr>
      </p:pic>
      <p:pic>
        <p:nvPicPr>
          <p:cNvPr id="2050" name="Picture 2" descr="Image result for screen shots eastende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209078">
            <a:off x="547450" y="1321623"/>
            <a:ext cx="2989330" cy="24599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21733"/>
          <a:stretch/>
        </p:blipFill>
        <p:spPr bwMode="auto">
          <a:xfrm>
            <a:off x="1129104" y="3663546"/>
            <a:ext cx="2953798" cy="25139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rot="157653">
            <a:off x="3287878" y="2251304"/>
            <a:ext cx="3518685" cy="23457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699591" y="5068716"/>
            <a:ext cx="3859618" cy="1169551"/>
          </a:xfrm>
          <a:prstGeom prst="rect">
            <a:avLst/>
          </a:prstGeom>
          <a:noFill/>
        </p:spPr>
        <p:txBody>
          <a:bodyPr wrap="square" rtlCol="0">
            <a:spAutoFit/>
          </a:bodyPr>
          <a:lstStyle/>
          <a:p>
            <a:pPr>
              <a:lnSpc>
                <a:spcPts val="2800"/>
              </a:lnSpc>
            </a:pPr>
            <a:r>
              <a:rPr lang="en-GB" sz="2000" i="1" dirty="0" smtClean="0">
                <a:solidFill>
                  <a:schemeClr val="tx1">
                    <a:lumMod val="65000"/>
                    <a:lumOff val="35000"/>
                  </a:schemeClr>
                </a:solidFill>
                <a:latin typeface="Calibri Light" panose="020F0302020204030204" pitchFamily="34" charset="0"/>
              </a:rPr>
              <a:t>Jesus said, ‘Love </a:t>
            </a:r>
            <a:r>
              <a:rPr lang="en-GB" sz="2000" i="1" dirty="0">
                <a:solidFill>
                  <a:schemeClr val="tx1">
                    <a:lumMod val="65000"/>
                    <a:lumOff val="35000"/>
                  </a:schemeClr>
                </a:solidFill>
                <a:latin typeface="Calibri Light" panose="020F0302020204030204" pitchFamily="34" charset="0"/>
              </a:rPr>
              <a:t>your enemies, do good to them… Be merciful, just as your Father is merciful</a:t>
            </a:r>
            <a:r>
              <a:rPr lang="en-GB" sz="2000" i="1" dirty="0" smtClean="0">
                <a:solidFill>
                  <a:schemeClr val="tx1">
                    <a:lumMod val="65000"/>
                    <a:lumOff val="35000"/>
                  </a:schemeClr>
                </a:solidFill>
                <a:latin typeface="Calibri Light" panose="020F0302020204030204" pitchFamily="34" charset="0"/>
              </a:rPr>
              <a:t>.’ </a:t>
            </a:r>
            <a:r>
              <a:rPr lang="en-GB" sz="1000" i="1" dirty="0">
                <a:solidFill>
                  <a:schemeClr val="tx1">
                    <a:lumMod val="65000"/>
                    <a:lumOff val="35000"/>
                  </a:schemeClr>
                </a:solidFill>
                <a:latin typeface="Calibri Light" panose="020F0302020204030204" pitchFamily="34" charset="0"/>
              </a:rPr>
              <a:t>Luke </a:t>
            </a:r>
            <a:r>
              <a:rPr lang="en-GB" sz="1000" i="1" dirty="0" smtClean="0">
                <a:solidFill>
                  <a:schemeClr val="tx1">
                    <a:lumMod val="65000"/>
                    <a:lumOff val="35000"/>
                  </a:schemeClr>
                </a:solidFill>
                <a:latin typeface="Calibri Light" panose="020F0302020204030204" pitchFamily="34" charset="0"/>
              </a:rPr>
              <a:t>6:35-36</a:t>
            </a:r>
            <a:endParaRPr lang="en-GB" dirty="0" smtClean="0">
              <a:solidFill>
                <a:schemeClr val="tx1">
                  <a:lumMod val="65000"/>
                  <a:lumOff val="35000"/>
                </a:schemeClr>
              </a:solidFill>
              <a:latin typeface="Calibri Light" panose="020F0302020204030204" pitchFamily="34" charset="0"/>
            </a:endParaRPr>
          </a:p>
        </p:txBody>
      </p:sp>
    </p:spTree>
    <p:extLst>
      <p:ext uri="{BB962C8B-B14F-4D97-AF65-F5344CB8AC3E}">
        <p14:creationId xmlns:p14="http://schemas.microsoft.com/office/powerpoint/2010/main" val="1497025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world map"/>
          <p:cNvPicPr/>
          <p:nvPr/>
        </p:nvPicPr>
        <p:blipFill rotWithShape="1">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r="6583"/>
          <a:stretch/>
        </p:blipFill>
        <p:spPr bwMode="auto">
          <a:xfrm>
            <a:off x="192645" y="1091821"/>
            <a:ext cx="8789158" cy="5172502"/>
          </a:xfrm>
          <a:prstGeom prst="rect">
            <a:avLst/>
          </a:prstGeom>
          <a:noFill/>
          <a:ln>
            <a:noFill/>
          </a:ln>
        </p:spPr>
      </p:pic>
      <p:sp>
        <p:nvSpPr>
          <p:cNvPr id="2" name="TextBox 1"/>
          <p:cNvSpPr txBox="1"/>
          <p:nvPr/>
        </p:nvSpPr>
        <p:spPr>
          <a:xfrm>
            <a:off x="6868633" y="1697447"/>
            <a:ext cx="1922442" cy="2462213"/>
          </a:xfrm>
          <a:prstGeom prst="rect">
            <a:avLst/>
          </a:prstGeom>
          <a:noFill/>
        </p:spPr>
        <p:txBody>
          <a:bodyPr wrap="square" rtlCol="0">
            <a:spAutoFit/>
          </a:bodyPr>
          <a:lstStyle/>
          <a:p>
            <a:r>
              <a:rPr lang="en-GB" sz="2000" b="1" dirty="0" smtClean="0">
                <a:solidFill>
                  <a:schemeClr val="tx1">
                    <a:lumMod val="65000"/>
                    <a:lumOff val="35000"/>
                  </a:schemeClr>
                </a:solidFill>
                <a:latin typeface="Calibri Light" panose="020F0302020204030204" pitchFamily="34" charset="0"/>
              </a:rPr>
              <a:t>Reconciliation</a:t>
            </a:r>
            <a:endParaRPr lang="en-GB" sz="2000" b="1" dirty="0">
              <a:solidFill>
                <a:schemeClr val="tx1">
                  <a:lumMod val="65000"/>
                  <a:lumOff val="35000"/>
                </a:schemeClr>
              </a:solidFill>
              <a:latin typeface="Calibri Light" panose="020F0302020204030204" pitchFamily="34" charset="0"/>
            </a:endParaRPr>
          </a:p>
          <a:p>
            <a:endParaRPr lang="en-GB" sz="900" b="1" dirty="0">
              <a:solidFill>
                <a:schemeClr val="tx1">
                  <a:lumMod val="65000"/>
                  <a:lumOff val="35000"/>
                </a:schemeClr>
              </a:solidFill>
              <a:latin typeface="Calibri Light" panose="020F0302020204030204" pitchFamily="34" charset="0"/>
            </a:endParaRPr>
          </a:p>
          <a:p>
            <a:pPr>
              <a:lnSpc>
                <a:spcPts val="3000"/>
              </a:lnSpc>
            </a:pPr>
            <a:r>
              <a:rPr lang="en-GB" sz="2000" dirty="0" smtClean="0">
                <a:solidFill>
                  <a:schemeClr val="tx1">
                    <a:lumMod val="75000"/>
                    <a:lumOff val="25000"/>
                  </a:schemeClr>
                </a:solidFill>
                <a:latin typeface="Calibri Light" panose="020F0302020204030204" pitchFamily="34" charset="0"/>
              </a:rPr>
              <a:t>To </a:t>
            </a:r>
            <a:r>
              <a:rPr lang="en-GB" sz="2000" dirty="0">
                <a:solidFill>
                  <a:schemeClr val="tx1">
                    <a:lumMod val="75000"/>
                    <a:lumOff val="25000"/>
                  </a:schemeClr>
                </a:solidFill>
                <a:latin typeface="Calibri Light" panose="020F0302020204030204" pitchFamily="34" charset="0"/>
              </a:rPr>
              <a:t>bring back </a:t>
            </a:r>
            <a:r>
              <a:rPr lang="en-GB" sz="2000" dirty="0" smtClean="0">
                <a:solidFill>
                  <a:schemeClr val="tx1">
                    <a:lumMod val="75000"/>
                    <a:lumOff val="25000"/>
                  </a:schemeClr>
                </a:solidFill>
                <a:latin typeface="Calibri Light" panose="020F0302020204030204" pitchFamily="34" charset="0"/>
              </a:rPr>
              <a:t>together, </a:t>
            </a:r>
            <a:r>
              <a:rPr lang="en-GB" sz="2000" dirty="0">
                <a:solidFill>
                  <a:schemeClr val="tx1">
                    <a:lumMod val="75000"/>
                    <a:lumOff val="25000"/>
                  </a:schemeClr>
                </a:solidFill>
                <a:latin typeface="Calibri Light" panose="020F0302020204030204" pitchFamily="34" charset="0"/>
              </a:rPr>
              <a:t>people torn apart by differences and </a:t>
            </a:r>
            <a:r>
              <a:rPr lang="en-GB" sz="2000" dirty="0" smtClean="0">
                <a:solidFill>
                  <a:schemeClr val="tx1">
                    <a:lumMod val="75000"/>
                    <a:lumOff val="25000"/>
                  </a:schemeClr>
                </a:solidFill>
                <a:latin typeface="Calibri Light" panose="020F0302020204030204" pitchFamily="34" charset="0"/>
              </a:rPr>
              <a:t>offenses. </a:t>
            </a:r>
          </a:p>
        </p:txBody>
      </p:sp>
      <p:pic>
        <p:nvPicPr>
          <p:cNvPr id="2050" name="Picture 2"/>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574157" y="1707521"/>
            <a:ext cx="6049927" cy="35803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336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pic>
        <p:nvPicPr>
          <p:cNvPr id="2"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38608" t="20688" r="29116" b="15816"/>
          <a:stretch/>
        </p:blipFill>
        <p:spPr bwMode="auto">
          <a:xfrm>
            <a:off x="5280465" y="1423847"/>
            <a:ext cx="3397371" cy="4399159"/>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ight Arrow 2"/>
          <p:cNvSpPr/>
          <p:nvPr/>
        </p:nvSpPr>
        <p:spPr>
          <a:xfrm>
            <a:off x="5515429" y="4221348"/>
            <a:ext cx="1494357" cy="200027"/>
          </a:xfrm>
          <a:prstGeom prst="right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0000"/>
              </a:solidFill>
            </a:endParaRPr>
          </a:p>
        </p:txBody>
      </p:sp>
      <p:sp>
        <p:nvSpPr>
          <p:cNvPr id="4" name="Oval 3"/>
          <p:cNvSpPr/>
          <p:nvPr/>
        </p:nvSpPr>
        <p:spPr>
          <a:xfrm>
            <a:off x="7052929" y="4190465"/>
            <a:ext cx="142875" cy="228601"/>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rotWithShape="1">
          <a:blip r:embed="rId4" cstate="screen">
            <a:extLst>
              <a:ext uri="{28A0092B-C50C-407E-A947-70E740481C1C}">
                <a14:useLocalDpi xmlns:a14="http://schemas.microsoft.com/office/drawing/2010/main" val="0"/>
              </a:ext>
            </a:extLst>
          </a:blip>
          <a:srcRect l="5836" r="4509"/>
          <a:stretch/>
        </p:blipFill>
        <p:spPr>
          <a:xfrm>
            <a:off x="613193" y="1443499"/>
            <a:ext cx="4728544" cy="3520388"/>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328637" y="5313244"/>
            <a:ext cx="6391140" cy="810478"/>
          </a:xfrm>
          <a:prstGeom prst="rect">
            <a:avLst/>
          </a:prstGeom>
          <a:noFill/>
        </p:spPr>
        <p:txBody>
          <a:bodyPr wrap="square" rtlCol="0">
            <a:spAutoFit/>
          </a:bodyPr>
          <a:lstStyle/>
          <a:p>
            <a:pPr marL="144000">
              <a:lnSpc>
                <a:spcPts val="2800"/>
              </a:lnSpc>
            </a:pPr>
            <a:r>
              <a:rPr lang="en-GB" sz="2000" b="1" dirty="0" smtClean="0">
                <a:solidFill>
                  <a:schemeClr val="tx1">
                    <a:lumMod val="65000"/>
                    <a:lumOff val="35000"/>
                  </a:schemeClr>
                </a:solidFill>
                <a:latin typeface="Calibri Light" panose="020F0302020204030204" pitchFamily="34" charset="0"/>
              </a:rPr>
              <a:t>Genocide</a:t>
            </a:r>
            <a:r>
              <a:rPr lang="en-GB" sz="2000" dirty="0" smtClean="0">
                <a:solidFill>
                  <a:schemeClr val="tx1">
                    <a:lumMod val="65000"/>
                    <a:lumOff val="35000"/>
                  </a:schemeClr>
                </a:solidFill>
                <a:latin typeface="Calibri Light" panose="020F0302020204030204" pitchFamily="34" charset="0"/>
              </a:rPr>
              <a:t>: The </a:t>
            </a:r>
            <a:r>
              <a:rPr lang="en-GB" sz="2000" dirty="0">
                <a:solidFill>
                  <a:schemeClr val="tx1">
                    <a:lumMod val="65000"/>
                    <a:lumOff val="35000"/>
                  </a:schemeClr>
                </a:solidFill>
                <a:latin typeface="Calibri Light" panose="020F0302020204030204" pitchFamily="34" charset="0"/>
              </a:rPr>
              <a:t>deliberate killing of a large group of people, especially those of a particular nation or ethnic group</a:t>
            </a:r>
            <a:r>
              <a:rPr lang="en-GB" sz="2000" dirty="0" smtClean="0">
                <a:solidFill>
                  <a:schemeClr val="tx1">
                    <a:lumMod val="65000"/>
                    <a:lumOff val="35000"/>
                  </a:schemeClr>
                </a:solidFill>
                <a:latin typeface="Calibri Light" panose="020F0302020204030204" pitchFamily="34" charset="0"/>
              </a:rPr>
              <a:t>.</a:t>
            </a:r>
          </a:p>
        </p:txBody>
      </p:sp>
    </p:spTree>
    <p:extLst>
      <p:ext uri="{BB962C8B-B14F-4D97-AF65-F5344CB8AC3E}">
        <p14:creationId xmlns:p14="http://schemas.microsoft.com/office/powerpoint/2010/main" val="220038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pic>
        <p:nvPicPr>
          <p:cNvPr id="4" name="Picture 3" descr="Image result for world map"/>
          <p:cNvPicPr/>
          <p:nvPr/>
        </p:nvPicPr>
        <p:blipFill rotWithShape="1">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r="6583"/>
          <a:stretch/>
        </p:blipFill>
        <p:spPr bwMode="auto">
          <a:xfrm>
            <a:off x="192645" y="1091821"/>
            <a:ext cx="8789158" cy="5172502"/>
          </a:xfrm>
          <a:prstGeom prst="rect">
            <a:avLst/>
          </a:prstGeom>
          <a:noFill/>
          <a:ln>
            <a:noFill/>
          </a:ln>
        </p:spPr>
      </p:pic>
      <p:pic>
        <p:nvPicPr>
          <p:cNvPr id="9" name="Picture 8"/>
          <p:cNvPicPr>
            <a:picLocks noChangeAspect="1"/>
          </p:cNvPicPr>
          <p:nvPr/>
        </p:nvPicPr>
        <p:blipFill rotWithShape="1">
          <a:blip r:embed="rId5" cstate="screen">
            <a:extLst>
              <a:ext uri="{28A0092B-C50C-407E-A947-70E740481C1C}">
                <a14:useLocalDpi xmlns:a14="http://schemas.microsoft.com/office/drawing/2010/main" val="0"/>
              </a:ext>
            </a:extLst>
          </a:blip>
          <a:srcRect l="5836" r="4509"/>
          <a:stretch/>
        </p:blipFill>
        <p:spPr>
          <a:xfrm>
            <a:off x="613193" y="1443499"/>
            <a:ext cx="4728544" cy="3520388"/>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520995" y="5188290"/>
            <a:ext cx="6634717" cy="788421"/>
          </a:xfrm>
          <a:prstGeom prst="rect">
            <a:avLst/>
          </a:prstGeom>
          <a:noFill/>
        </p:spPr>
        <p:txBody>
          <a:bodyPr wrap="square" rtlCol="0">
            <a:spAutoFit/>
          </a:bodyPr>
          <a:lstStyle/>
          <a:p>
            <a:pPr>
              <a:lnSpc>
                <a:spcPts val="2800"/>
              </a:lnSpc>
            </a:pPr>
            <a:r>
              <a:rPr lang="en-GB" sz="2000" dirty="0" smtClean="0">
                <a:solidFill>
                  <a:schemeClr val="tx1">
                    <a:lumMod val="65000"/>
                    <a:lumOff val="35000"/>
                  </a:schemeClr>
                </a:solidFill>
                <a:latin typeface="Calibri Light" panose="020F0302020204030204" pitchFamily="34" charset="0"/>
              </a:rPr>
              <a:t>Jesus said, ‘</a:t>
            </a:r>
            <a:r>
              <a:rPr lang="en-GB" sz="2000" dirty="0">
                <a:solidFill>
                  <a:schemeClr val="tx1">
                    <a:lumMod val="65000"/>
                    <a:lumOff val="35000"/>
                  </a:schemeClr>
                </a:solidFill>
                <a:latin typeface="Calibri Light" panose="020F0302020204030204" pitchFamily="34" charset="0"/>
              </a:rPr>
              <a:t>L</a:t>
            </a:r>
            <a:r>
              <a:rPr lang="en-GB" sz="2000" dirty="0" smtClean="0">
                <a:solidFill>
                  <a:schemeClr val="tx1">
                    <a:lumMod val="65000"/>
                    <a:lumOff val="35000"/>
                  </a:schemeClr>
                </a:solidFill>
                <a:latin typeface="Calibri Light" panose="020F0302020204030204" pitchFamily="34" charset="0"/>
              </a:rPr>
              <a:t>ove </a:t>
            </a:r>
            <a:r>
              <a:rPr lang="en-GB" sz="2000" dirty="0">
                <a:solidFill>
                  <a:schemeClr val="tx1">
                    <a:lumMod val="65000"/>
                    <a:lumOff val="35000"/>
                  </a:schemeClr>
                </a:solidFill>
                <a:latin typeface="Calibri Light" panose="020F0302020204030204" pitchFamily="34" charset="0"/>
              </a:rPr>
              <a:t>your enemies, do good to </a:t>
            </a:r>
            <a:r>
              <a:rPr lang="en-GB" sz="2000" dirty="0" smtClean="0">
                <a:solidFill>
                  <a:schemeClr val="tx1">
                    <a:lumMod val="65000"/>
                    <a:lumOff val="35000"/>
                  </a:schemeClr>
                </a:solidFill>
                <a:latin typeface="Calibri Light" panose="020F0302020204030204" pitchFamily="34" charset="0"/>
              </a:rPr>
              <a:t>them… </a:t>
            </a:r>
          </a:p>
          <a:p>
            <a:pPr>
              <a:lnSpc>
                <a:spcPts val="2800"/>
              </a:lnSpc>
            </a:pPr>
            <a:r>
              <a:rPr lang="en-GB" sz="2000" dirty="0" smtClean="0">
                <a:solidFill>
                  <a:schemeClr val="tx1">
                    <a:lumMod val="65000"/>
                    <a:lumOff val="35000"/>
                  </a:schemeClr>
                </a:solidFill>
                <a:latin typeface="Calibri Light" panose="020F0302020204030204" pitchFamily="34" charset="0"/>
              </a:rPr>
              <a:t>Be merciful, just as your Father is merciful.’ </a:t>
            </a:r>
            <a:r>
              <a:rPr lang="en-GB" sz="1100" dirty="0" smtClean="0">
                <a:solidFill>
                  <a:schemeClr val="tx1">
                    <a:lumMod val="65000"/>
                    <a:lumOff val="35000"/>
                  </a:schemeClr>
                </a:solidFill>
                <a:latin typeface="Calibri Light" panose="020F0302020204030204" pitchFamily="34" charset="0"/>
              </a:rPr>
              <a:t>Luke 6:35-36</a:t>
            </a:r>
            <a:endParaRPr lang="en-GB" sz="1100" dirty="0">
              <a:solidFill>
                <a:schemeClr val="tx1">
                  <a:lumMod val="65000"/>
                  <a:lumOff val="35000"/>
                </a:schemeClr>
              </a:solidFill>
              <a:latin typeface="Calibri Light" panose="020F0302020204030204" pitchFamily="34" charset="0"/>
            </a:endParaRPr>
          </a:p>
        </p:txBody>
      </p:sp>
    </p:spTree>
    <p:extLst>
      <p:ext uri="{BB962C8B-B14F-4D97-AF65-F5344CB8AC3E}">
        <p14:creationId xmlns:p14="http://schemas.microsoft.com/office/powerpoint/2010/main" val="966631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osted-desktop\Pictures\Jesus - for public use.jp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rot="21371452">
            <a:off x="754545" y="1386653"/>
            <a:ext cx="2372228" cy="349017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806456" y="1311711"/>
            <a:ext cx="3242930" cy="1523494"/>
          </a:xfrm>
          <a:prstGeom prst="rect">
            <a:avLst/>
          </a:prstGeom>
          <a:noFill/>
        </p:spPr>
        <p:txBody>
          <a:bodyPr wrap="square" rtlCol="0">
            <a:spAutoFit/>
          </a:bodyPr>
          <a:lstStyle/>
          <a:p>
            <a:pPr>
              <a:lnSpc>
                <a:spcPts val="3000"/>
              </a:lnSpc>
            </a:pPr>
            <a:r>
              <a:rPr lang="en-GB" sz="2000" dirty="0">
                <a:solidFill>
                  <a:schemeClr val="tx1">
                    <a:lumMod val="65000"/>
                    <a:lumOff val="35000"/>
                  </a:schemeClr>
                </a:solidFill>
                <a:latin typeface="Calibri Light" panose="020F0302020204030204" pitchFamily="34" charset="0"/>
              </a:rPr>
              <a:t>‘God wants you to be signs of his merciful love for our time</a:t>
            </a:r>
            <a:r>
              <a:rPr lang="en-GB" sz="2000" dirty="0" smtClean="0">
                <a:solidFill>
                  <a:schemeClr val="tx1">
                    <a:lumMod val="65000"/>
                    <a:lumOff val="35000"/>
                  </a:schemeClr>
                </a:solidFill>
                <a:latin typeface="Calibri Light" panose="020F0302020204030204" pitchFamily="34" charset="0"/>
              </a:rPr>
              <a:t>!’</a:t>
            </a:r>
          </a:p>
          <a:p>
            <a:pPr>
              <a:lnSpc>
                <a:spcPct val="150000"/>
              </a:lnSpc>
            </a:pPr>
            <a:r>
              <a:rPr lang="en-GB" sz="1200" i="1" dirty="0" smtClean="0">
                <a:solidFill>
                  <a:schemeClr val="tx1">
                    <a:lumMod val="65000"/>
                    <a:lumOff val="35000"/>
                  </a:schemeClr>
                </a:solidFill>
                <a:latin typeface="Calibri Light" panose="020F0302020204030204" pitchFamily="34" charset="0"/>
              </a:rPr>
              <a:t>Pope Francis</a:t>
            </a:r>
            <a:endParaRPr lang="en-GB" sz="1200" i="1" dirty="0">
              <a:solidFill>
                <a:schemeClr val="tx1">
                  <a:lumMod val="65000"/>
                  <a:lumOff val="35000"/>
                </a:schemeClr>
              </a:solidFill>
              <a:latin typeface="Calibri Light" panose="020F0302020204030204" pitchFamily="34" charset="0"/>
            </a:endParaRPr>
          </a:p>
        </p:txBody>
      </p:sp>
      <p:sp>
        <p:nvSpPr>
          <p:cNvPr id="7" name="TextBox 6"/>
          <p:cNvSpPr txBox="1"/>
          <p:nvPr/>
        </p:nvSpPr>
        <p:spPr>
          <a:xfrm>
            <a:off x="3668232" y="1287626"/>
            <a:ext cx="3519377" cy="3831818"/>
          </a:xfrm>
          <a:prstGeom prst="rect">
            <a:avLst/>
          </a:prstGeom>
          <a:solidFill>
            <a:schemeClr val="bg1"/>
          </a:solidFill>
        </p:spPr>
        <p:txBody>
          <a:bodyPr wrap="square" rtlCol="0">
            <a:spAutoFit/>
          </a:bodyPr>
          <a:lstStyle/>
          <a:p>
            <a:pPr marL="285750" lvl="0" indent="-285750">
              <a:lnSpc>
                <a:spcPct val="150000"/>
              </a:lnSpc>
              <a:buFont typeface="Arial" panose="020B0604020202020204" pitchFamily="34" charset="0"/>
              <a:buChar char="•"/>
            </a:pPr>
            <a:r>
              <a:rPr lang="en-GB" dirty="0">
                <a:solidFill>
                  <a:schemeClr val="tx1">
                    <a:lumMod val="65000"/>
                    <a:lumOff val="35000"/>
                  </a:schemeClr>
                </a:solidFill>
                <a:latin typeface="Calibri Light" panose="020F0302020204030204" pitchFamily="34" charset="0"/>
              </a:rPr>
              <a:t>Be a support to those struggling in </a:t>
            </a:r>
            <a:r>
              <a:rPr lang="en-GB" dirty="0" smtClean="0">
                <a:solidFill>
                  <a:schemeClr val="tx1">
                    <a:lumMod val="65000"/>
                    <a:lumOff val="35000"/>
                  </a:schemeClr>
                </a:solidFill>
                <a:latin typeface="Calibri Light" panose="020F0302020204030204" pitchFamily="34" charset="0"/>
              </a:rPr>
              <a:t>your </a:t>
            </a:r>
            <a:r>
              <a:rPr lang="en-GB" dirty="0">
                <a:solidFill>
                  <a:schemeClr val="tx1">
                    <a:lumMod val="65000"/>
                    <a:lumOff val="35000"/>
                  </a:schemeClr>
                </a:solidFill>
                <a:latin typeface="Calibri Light" panose="020F0302020204030204" pitchFamily="34" charset="0"/>
              </a:rPr>
              <a:t>school community and parish. </a:t>
            </a:r>
          </a:p>
          <a:p>
            <a:pPr marL="285750" lvl="0" indent="-285750">
              <a:lnSpc>
                <a:spcPct val="150000"/>
              </a:lnSpc>
              <a:buFont typeface="Arial" panose="020B0604020202020204" pitchFamily="34" charset="0"/>
              <a:buChar char="•"/>
            </a:pPr>
            <a:r>
              <a:rPr lang="en-GB" dirty="0">
                <a:solidFill>
                  <a:schemeClr val="tx1">
                    <a:lumMod val="65000"/>
                    <a:lumOff val="35000"/>
                  </a:schemeClr>
                </a:solidFill>
                <a:latin typeface="Calibri Light" panose="020F0302020204030204" pitchFamily="34" charset="0"/>
              </a:rPr>
              <a:t>Use </a:t>
            </a:r>
            <a:r>
              <a:rPr lang="en-GB" dirty="0" smtClean="0">
                <a:solidFill>
                  <a:schemeClr val="tx1">
                    <a:lumMod val="65000"/>
                    <a:lumOff val="35000"/>
                  </a:schemeClr>
                </a:solidFill>
                <a:latin typeface="Calibri Light" panose="020F0302020204030204" pitchFamily="34" charset="0"/>
              </a:rPr>
              <a:t>your </a:t>
            </a:r>
            <a:r>
              <a:rPr lang="en-GB" dirty="0">
                <a:solidFill>
                  <a:schemeClr val="tx1">
                    <a:lumMod val="65000"/>
                    <a:lumOff val="35000"/>
                  </a:schemeClr>
                </a:solidFill>
                <a:latin typeface="Calibri Light" panose="020F0302020204030204" pitchFamily="34" charset="0"/>
              </a:rPr>
              <a:t>lives to communicate the message of mercy.</a:t>
            </a:r>
          </a:p>
          <a:p>
            <a:pPr marL="285750" lvl="0" indent="-285750">
              <a:lnSpc>
                <a:spcPct val="150000"/>
              </a:lnSpc>
              <a:buFont typeface="Arial" panose="020B0604020202020204" pitchFamily="34" charset="0"/>
              <a:buChar char="•"/>
            </a:pPr>
            <a:r>
              <a:rPr lang="en-GB" dirty="0">
                <a:solidFill>
                  <a:schemeClr val="tx1">
                    <a:lumMod val="65000"/>
                    <a:lumOff val="35000"/>
                  </a:schemeClr>
                </a:solidFill>
                <a:latin typeface="Calibri Light" panose="020F0302020204030204" pitchFamily="34" charset="0"/>
              </a:rPr>
              <a:t>Support </a:t>
            </a:r>
            <a:r>
              <a:rPr lang="en-GB" dirty="0" err="1">
                <a:solidFill>
                  <a:schemeClr val="tx1">
                    <a:lumMod val="65000"/>
                    <a:lumOff val="35000"/>
                  </a:schemeClr>
                </a:solidFill>
                <a:latin typeface="Calibri Light" panose="020F0302020204030204" pitchFamily="34" charset="0"/>
              </a:rPr>
              <a:t>Missio’s</a:t>
            </a:r>
            <a:r>
              <a:rPr lang="en-GB" dirty="0">
                <a:solidFill>
                  <a:schemeClr val="tx1">
                    <a:lumMod val="65000"/>
                    <a:lumOff val="35000"/>
                  </a:schemeClr>
                </a:solidFill>
                <a:latin typeface="Calibri Light" panose="020F0302020204030204" pitchFamily="34" charset="0"/>
              </a:rPr>
              <a:t> </a:t>
            </a:r>
            <a:r>
              <a:rPr lang="en-GB" dirty="0" smtClean="0">
                <a:solidFill>
                  <a:schemeClr val="tx1">
                    <a:lumMod val="65000"/>
                    <a:lumOff val="35000"/>
                  </a:schemeClr>
                </a:solidFill>
                <a:latin typeface="Calibri Light" panose="020F0302020204030204" pitchFamily="34" charset="0"/>
              </a:rPr>
              <a:t>work, </a:t>
            </a:r>
            <a:r>
              <a:rPr lang="en-GB" dirty="0">
                <a:solidFill>
                  <a:schemeClr val="tx1">
                    <a:lumMod val="65000"/>
                    <a:lumOff val="35000"/>
                  </a:schemeClr>
                </a:solidFill>
                <a:latin typeface="Calibri Light" panose="020F0302020204030204" pitchFamily="34" charset="0"/>
              </a:rPr>
              <a:t>through sharing what we </a:t>
            </a:r>
            <a:r>
              <a:rPr lang="en-GB" dirty="0" smtClean="0">
                <a:solidFill>
                  <a:schemeClr val="tx1">
                    <a:lumMod val="65000"/>
                    <a:lumOff val="35000"/>
                  </a:schemeClr>
                </a:solidFill>
                <a:latin typeface="Calibri Light" panose="020F0302020204030204" pitchFamily="34" charset="0"/>
              </a:rPr>
              <a:t>can, </a:t>
            </a:r>
            <a:r>
              <a:rPr lang="en-GB" dirty="0">
                <a:solidFill>
                  <a:schemeClr val="tx1">
                    <a:lumMod val="65000"/>
                    <a:lumOff val="35000"/>
                  </a:schemeClr>
                </a:solidFill>
                <a:latin typeface="Calibri Light" panose="020F0302020204030204" pitchFamily="34" charset="0"/>
              </a:rPr>
              <a:t>and through prayer</a:t>
            </a:r>
            <a:r>
              <a:rPr lang="en-GB" dirty="0" smtClean="0">
                <a:solidFill>
                  <a:schemeClr val="tx1">
                    <a:lumMod val="65000"/>
                    <a:lumOff val="35000"/>
                  </a:schemeClr>
                </a:solidFill>
                <a:latin typeface="Calibri Light" panose="020F0302020204030204" pitchFamily="34" charset="0"/>
              </a:rPr>
              <a:t>.</a:t>
            </a:r>
          </a:p>
          <a:p>
            <a:pPr marL="285750" lvl="0" indent="-285750">
              <a:lnSpc>
                <a:spcPct val="150000"/>
              </a:lnSpc>
              <a:buFont typeface="Arial" panose="020B0604020202020204" pitchFamily="34" charset="0"/>
              <a:buChar char="•"/>
            </a:pPr>
            <a:endParaRPr lang="en-GB" dirty="0">
              <a:solidFill>
                <a:schemeClr val="tx1">
                  <a:lumMod val="65000"/>
                  <a:lumOff val="35000"/>
                </a:schemeClr>
              </a:solidFill>
              <a:latin typeface="Calibri Light" panose="020F0302020204030204" pitchFamily="34" charset="0"/>
            </a:endParaRPr>
          </a:p>
        </p:txBody>
      </p:sp>
      <p:sp>
        <p:nvSpPr>
          <p:cNvPr id="8" name="TextBox 7"/>
          <p:cNvSpPr txBox="1"/>
          <p:nvPr/>
        </p:nvSpPr>
        <p:spPr>
          <a:xfrm>
            <a:off x="3583172" y="1132044"/>
            <a:ext cx="4380614" cy="4939814"/>
          </a:xfrm>
          <a:prstGeom prst="rect">
            <a:avLst/>
          </a:prstGeom>
          <a:solidFill>
            <a:schemeClr val="bg1"/>
          </a:solidFill>
        </p:spPr>
        <p:txBody>
          <a:bodyPr wrap="square" rtlCol="0">
            <a:spAutoFit/>
          </a:bodyPr>
          <a:lstStyle/>
          <a:p>
            <a:pPr>
              <a:lnSpc>
                <a:spcPct val="150000"/>
              </a:lnSpc>
            </a:pPr>
            <a:r>
              <a:rPr lang="en-GB" dirty="0">
                <a:solidFill>
                  <a:schemeClr val="tx1">
                    <a:lumMod val="65000"/>
                    <a:lumOff val="35000"/>
                  </a:schemeClr>
                </a:solidFill>
                <a:latin typeface="Calibri Light" panose="020F0302020204030204" pitchFamily="34" charset="0"/>
              </a:rPr>
              <a:t>Our Father, </a:t>
            </a:r>
            <a:r>
              <a:rPr lang="en-GB" dirty="0" smtClean="0">
                <a:solidFill>
                  <a:schemeClr val="tx1">
                    <a:lumMod val="65000"/>
                    <a:lumOff val="35000"/>
                  </a:schemeClr>
                </a:solidFill>
                <a:latin typeface="Calibri Light" panose="020F0302020204030204" pitchFamily="34" charset="0"/>
              </a:rPr>
              <a:t>who </a:t>
            </a:r>
            <a:r>
              <a:rPr lang="en-GB" dirty="0">
                <a:solidFill>
                  <a:schemeClr val="tx1">
                    <a:lumMod val="65000"/>
                    <a:lumOff val="35000"/>
                  </a:schemeClr>
                </a:solidFill>
                <a:latin typeface="Calibri Light" panose="020F0302020204030204" pitchFamily="34" charset="0"/>
              </a:rPr>
              <a:t>art in heaven,</a:t>
            </a:r>
          </a:p>
          <a:p>
            <a:pPr>
              <a:lnSpc>
                <a:spcPct val="150000"/>
              </a:lnSpc>
            </a:pPr>
            <a:r>
              <a:rPr lang="en-GB" dirty="0">
                <a:solidFill>
                  <a:schemeClr val="tx1">
                    <a:lumMod val="65000"/>
                    <a:lumOff val="35000"/>
                  </a:schemeClr>
                </a:solidFill>
                <a:latin typeface="Calibri Light" panose="020F0302020204030204" pitchFamily="34" charset="0"/>
              </a:rPr>
              <a:t>Hallowed be </a:t>
            </a:r>
            <a:r>
              <a:rPr lang="en-GB" dirty="0" smtClean="0">
                <a:solidFill>
                  <a:schemeClr val="tx1">
                    <a:lumMod val="65000"/>
                    <a:lumOff val="35000"/>
                  </a:schemeClr>
                </a:solidFill>
                <a:latin typeface="Calibri Light" panose="020F0302020204030204" pitchFamily="34" charset="0"/>
              </a:rPr>
              <a:t>thy </a:t>
            </a:r>
            <a:r>
              <a:rPr lang="en-GB" dirty="0">
                <a:solidFill>
                  <a:schemeClr val="tx1">
                    <a:lumMod val="65000"/>
                    <a:lumOff val="35000"/>
                  </a:schemeClr>
                </a:solidFill>
                <a:latin typeface="Calibri Light" panose="020F0302020204030204" pitchFamily="34" charset="0"/>
              </a:rPr>
              <a:t>Name.</a:t>
            </a:r>
          </a:p>
          <a:p>
            <a:pPr>
              <a:lnSpc>
                <a:spcPct val="150000"/>
              </a:lnSpc>
            </a:pPr>
            <a:r>
              <a:rPr lang="en-GB" dirty="0">
                <a:solidFill>
                  <a:schemeClr val="tx1">
                    <a:lumMod val="65000"/>
                    <a:lumOff val="35000"/>
                  </a:schemeClr>
                </a:solidFill>
                <a:latin typeface="Calibri Light" panose="020F0302020204030204" pitchFamily="34" charset="0"/>
              </a:rPr>
              <a:t>Thy Kingdom come. </a:t>
            </a:r>
          </a:p>
          <a:p>
            <a:pPr>
              <a:lnSpc>
                <a:spcPct val="150000"/>
              </a:lnSpc>
            </a:pPr>
            <a:r>
              <a:rPr lang="en-GB" dirty="0">
                <a:solidFill>
                  <a:schemeClr val="tx1">
                    <a:lumMod val="65000"/>
                    <a:lumOff val="35000"/>
                  </a:schemeClr>
                </a:solidFill>
                <a:latin typeface="Calibri Light" panose="020F0302020204030204" pitchFamily="34" charset="0"/>
              </a:rPr>
              <a:t>Thy will be done </a:t>
            </a:r>
            <a:r>
              <a:rPr lang="en-GB" dirty="0" smtClean="0">
                <a:solidFill>
                  <a:schemeClr val="tx1">
                    <a:lumMod val="65000"/>
                    <a:lumOff val="35000"/>
                  </a:schemeClr>
                </a:solidFill>
                <a:latin typeface="Calibri Light" panose="020F0302020204030204" pitchFamily="34" charset="0"/>
              </a:rPr>
              <a:t>on </a:t>
            </a:r>
            <a:r>
              <a:rPr lang="en-GB" dirty="0">
                <a:solidFill>
                  <a:schemeClr val="tx1">
                    <a:lumMod val="65000"/>
                    <a:lumOff val="35000"/>
                  </a:schemeClr>
                </a:solidFill>
                <a:latin typeface="Calibri Light" panose="020F0302020204030204" pitchFamily="34" charset="0"/>
              </a:rPr>
              <a:t>earth, </a:t>
            </a:r>
          </a:p>
          <a:p>
            <a:pPr>
              <a:lnSpc>
                <a:spcPct val="150000"/>
              </a:lnSpc>
            </a:pPr>
            <a:r>
              <a:rPr lang="en-GB" dirty="0">
                <a:solidFill>
                  <a:schemeClr val="tx1">
                    <a:lumMod val="65000"/>
                    <a:lumOff val="35000"/>
                  </a:schemeClr>
                </a:solidFill>
                <a:latin typeface="Calibri Light" panose="020F0302020204030204" pitchFamily="34" charset="0"/>
              </a:rPr>
              <a:t>As it is in heaven.</a:t>
            </a:r>
          </a:p>
          <a:p>
            <a:pPr>
              <a:lnSpc>
                <a:spcPct val="150000"/>
              </a:lnSpc>
            </a:pPr>
            <a:r>
              <a:rPr lang="en-GB" dirty="0">
                <a:solidFill>
                  <a:schemeClr val="tx1">
                    <a:lumMod val="65000"/>
                    <a:lumOff val="35000"/>
                  </a:schemeClr>
                </a:solidFill>
                <a:latin typeface="Calibri Light" panose="020F0302020204030204" pitchFamily="34" charset="0"/>
              </a:rPr>
              <a:t>Give us this day our daily bread.</a:t>
            </a:r>
          </a:p>
          <a:p>
            <a:pPr>
              <a:lnSpc>
                <a:spcPct val="150000"/>
              </a:lnSpc>
            </a:pPr>
            <a:r>
              <a:rPr lang="en-GB" dirty="0">
                <a:solidFill>
                  <a:schemeClr val="tx1">
                    <a:lumMod val="65000"/>
                    <a:lumOff val="35000"/>
                  </a:schemeClr>
                </a:solidFill>
                <a:latin typeface="Calibri Light" panose="020F0302020204030204" pitchFamily="34" charset="0"/>
              </a:rPr>
              <a:t>And forgive us our trespasses,</a:t>
            </a:r>
          </a:p>
          <a:p>
            <a:pPr>
              <a:lnSpc>
                <a:spcPct val="150000"/>
              </a:lnSpc>
            </a:pPr>
            <a:r>
              <a:rPr lang="en-GB" dirty="0">
                <a:solidFill>
                  <a:schemeClr val="tx1">
                    <a:lumMod val="65000"/>
                    <a:lumOff val="35000"/>
                  </a:schemeClr>
                </a:solidFill>
                <a:latin typeface="Calibri Light" panose="020F0302020204030204" pitchFamily="34" charset="0"/>
              </a:rPr>
              <a:t>As we forgive </a:t>
            </a:r>
            <a:r>
              <a:rPr lang="en-GB" dirty="0" smtClean="0">
                <a:solidFill>
                  <a:schemeClr val="tx1">
                    <a:lumMod val="65000"/>
                    <a:lumOff val="35000"/>
                  </a:schemeClr>
                </a:solidFill>
                <a:latin typeface="Calibri Light" panose="020F0302020204030204" pitchFamily="34" charset="0"/>
              </a:rPr>
              <a:t>those who </a:t>
            </a:r>
            <a:r>
              <a:rPr lang="en-GB" dirty="0">
                <a:solidFill>
                  <a:schemeClr val="tx1">
                    <a:lumMod val="65000"/>
                    <a:lumOff val="35000"/>
                  </a:schemeClr>
                </a:solidFill>
                <a:latin typeface="Calibri Light" panose="020F0302020204030204" pitchFamily="34" charset="0"/>
              </a:rPr>
              <a:t>trespass against us. </a:t>
            </a:r>
          </a:p>
          <a:p>
            <a:pPr>
              <a:lnSpc>
                <a:spcPct val="150000"/>
              </a:lnSpc>
            </a:pPr>
            <a:r>
              <a:rPr lang="en-GB" dirty="0" smtClean="0">
                <a:solidFill>
                  <a:schemeClr val="tx1">
                    <a:lumMod val="65000"/>
                    <a:lumOff val="35000"/>
                  </a:schemeClr>
                </a:solidFill>
                <a:latin typeface="Calibri Light" panose="020F0302020204030204" pitchFamily="34" charset="0"/>
              </a:rPr>
              <a:t>Do </a:t>
            </a:r>
            <a:r>
              <a:rPr lang="en-GB" dirty="0">
                <a:solidFill>
                  <a:schemeClr val="tx1">
                    <a:lumMod val="65000"/>
                    <a:lumOff val="35000"/>
                  </a:schemeClr>
                </a:solidFill>
                <a:latin typeface="Calibri Light" panose="020F0302020204030204" pitchFamily="34" charset="0"/>
              </a:rPr>
              <a:t>not let us fall into temptation, </a:t>
            </a:r>
          </a:p>
          <a:p>
            <a:pPr>
              <a:lnSpc>
                <a:spcPct val="150000"/>
              </a:lnSpc>
            </a:pPr>
            <a:r>
              <a:rPr lang="en-GB" dirty="0" smtClean="0">
                <a:solidFill>
                  <a:schemeClr val="tx1">
                    <a:lumMod val="65000"/>
                    <a:lumOff val="35000"/>
                  </a:schemeClr>
                </a:solidFill>
                <a:latin typeface="Calibri Light" panose="020F0302020204030204" pitchFamily="34" charset="0"/>
              </a:rPr>
              <a:t>And </a:t>
            </a:r>
            <a:r>
              <a:rPr lang="en-GB" dirty="0">
                <a:solidFill>
                  <a:schemeClr val="tx1">
                    <a:lumMod val="65000"/>
                    <a:lumOff val="35000"/>
                  </a:schemeClr>
                </a:solidFill>
                <a:latin typeface="Calibri Light" panose="020F0302020204030204" pitchFamily="34" charset="0"/>
              </a:rPr>
              <a:t>deliver us from evil. </a:t>
            </a:r>
            <a:endParaRPr lang="en-GB" dirty="0" smtClean="0">
              <a:solidFill>
                <a:schemeClr val="tx1">
                  <a:lumMod val="65000"/>
                  <a:lumOff val="35000"/>
                </a:schemeClr>
              </a:solidFill>
              <a:latin typeface="Calibri Light" panose="020F0302020204030204" pitchFamily="34" charset="0"/>
            </a:endParaRPr>
          </a:p>
          <a:p>
            <a:pPr>
              <a:lnSpc>
                <a:spcPct val="150000"/>
              </a:lnSpc>
            </a:pPr>
            <a:r>
              <a:rPr lang="en-GB" dirty="0" smtClean="0">
                <a:solidFill>
                  <a:schemeClr val="tx1">
                    <a:lumMod val="65000"/>
                    <a:lumOff val="35000"/>
                  </a:schemeClr>
                </a:solidFill>
                <a:latin typeface="Calibri Light" panose="020F0302020204030204" pitchFamily="34" charset="0"/>
              </a:rPr>
              <a:t>Amen. </a:t>
            </a:r>
            <a:endParaRPr lang="en-GB" dirty="0">
              <a:solidFill>
                <a:schemeClr val="tx1">
                  <a:lumMod val="65000"/>
                  <a:lumOff val="35000"/>
                </a:schemeClr>
              </a:solidFill>
              <a:latin typeface="Calibri Light" panose="020F0302020204030204" pitchFamily="34" charset="0"/>
            </a:endParaRPr>
          </a:p>
          <a:p>
            <a:endParaRPr lang="en-GB" dirty="0"/>
          </a:p>
        </p:txBody>
      </p:sp>
    </p:spTree>
    <p:extLst>
      <p:ext uri="{BB962C8B-B14F-4D97-AF65-F5344CB8AC3E}">
        <p14:creationId xmlns:p14="http://schemas.microsoft.com/office/powerpoint/2010/main" val="1332976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rontpage_White.jpg"/>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624114" y="4279392"/>
            <a:ext cx="3585029" cy="1815882"/>
          </a:xfrm>
          <a:prstGeom prst="rect">
            <a:avLst/>
          </a:prstGeom>
          <a:noFill/>
        </p:spPr>
        <p:txBody>
          <a:bodyPr wrap="square" rtlCol="0">
            <a:spAutoFit/>
          </a:bodyPr>
          <a:lstStyle/>
          <a:p>
            <a:r>
              <a:rPr lang="en-GB" sz="2800" b="1" i="1" dirty="0" smtClean="0">
                <a:solidFill>
                  <a:schemeClr val="bg1">
                    <a:lumMod val="50000"/>
                  </a:schemeClr>
                </a:solidFill>
                <a:latin typeface="Calibri Light" panose="020F0302020204030204" pitchFamily="34" charset="0"/>
              </a:rPr>
              <a:t>Nobody</a:t>
            </a:r>
            <a:r>
              <a:rPr lang="en-GB" sz="2800" b="1" i="1" dirty="0">
                <a:solidFill>
                  <a:schemeClr val="bg1">
                    <a:lumMod val="50000"/>
                  </a:schemeClr>
                </a:solidFill>
                <a:latin typeface="Calibri Light" panose="020F0302020204030204" pitchFamily="34" charset="0"/>
              </a:rPr>
              <a:t>, </a:t>
            </a:r>
            <a:endParaRPr lang="en-GB" sz="2800" b="1" i="1" dirty="0" smtClean="0">
              <a:solidFill>
                <a:schemeClr val="bg1">
                  <a:lumMod val="50000"/>
                </a:schemeClr>
              </a:solidFill>
              <a:latin typeface="Calibri Light" panose="020F0302020204030204" pitchFamily="34" charset="0"/>
            </a:endParaRPr>
          </a:p>
          <a:p>
            <a:r>
              <a:rPr lang="en-GB" sz="2800" b="1" i="1" dirty="0" smtClean="0">
                <a:solidFill>
                  <a:schemeClr val="bg1">
                    <a:lumMod val="50000"/>
                  </a:schemeClr>
                </a:solidFill>
                <a:latin typeface="Calibri Light" panose="020F0302020204030204" pitchFamily="34" charset="0"/>
              </a:rPr>
              <a:t>no </a:t>
            </a:r>
            <a:r>
              <a:rPr lang="en-GB" sz="2800" b="1" i="1" dirty="0">
                <a:solidFill>
                  <a:schemeClr val="bg1">
                    <a:lumMod val="50000"/>
                  </a:schemeClr>
                </a:solidFill>
                <a:latin typeface="Calibri Light" panose="020F0302020204030204" pitchFamily="34" charset="0"/>
              </a:rPr>
              <a:t>situation </a:t>
            </a:r>
            <a:endParaRPr lang="en-GB" sz="2800" b="1" i="1" dirty="0" smtClean="0">
              <a:solidFill>
                <a:schemeClr val="bg1">
                  <a:lumMod val="50000"/>
                </a:schemeClr>
              </a:solidFill>
              <a:latin typeface="Calibri Light" panose="020F0302020204030204" pitchFamily="34" charset="0"/>
            </a:endParaRPr>
          </a:p>
          <a:p>
            <a:r>
              <a:rPr lang="en-GB" sz="2800" b="1" i="1" dirty="0" smtClean="0">
                <a:solidFill>
                  <a:schemeClr val="bg1">
                    <a:lumMod val="50000"/>
                  </a:schemeClr>
                </a:solidFill>
                <a:latin typeface="Calibri Light" panose="020F0302020204030204" pitchFamily="34" charset="0"/>
              </a:rPr>
              <a:t>and </a:t>
            </a:r>
            <a:r>
              <a:rPr lang="en-GB" sz="2800" b="1" i="1" dirty="0">
                <a:solidFill>
                  <a:schemeClr val="bg1">
                    <a:lumMod val="50000"/>
                  </a:schemeClr>
                </a:solidFill>
                <a:latin typeface="Calibri Light" panose="020F0302020204030204" pitchFamily="34" charset="0"/>
              </a:rPr>
              <a:t>no place </a:t>
            </a:r>
            <a:endParaRPr lang="en-GB" sz="2800" b="1" i="1" dirty="0" smtClean="0">
              <a:solidFill>
                <a:schemeClr val="bg1">
                  <a:lumMod val="50000"/>
                </a:schemeClr>
              </a:solidFill>
              <a:latin typeface="Calibri Light" panose="020F0302020204030204" pitchFamily="34" charset="0"/>
            </a:endParaRPr>
          </a:p>
          <a:p>
            <a:r>
              <a:rPr lang="en-GB" sz="2800" b="1" i="1" dirty="0" smtClean="0">
                <a:solidFill>
                  <a:schemeClr val="bg1">
                    <a:lumMod val="50000"/>
                  </a:schemeClr>
                </a:solidFill>
                <a:latin typeface="Calibri Light" panose="020F0302020204030204" pitchFamily="34" charset="0"/>
              </a:rPr>
              <a:t>is </a:t>
            </a:r>
            <a:r>
              <a:rPr lang="en-GB" sz="2800" b="1" i="1" dirty="0">
                <a:solidFill>
                  <a:schemeClr val="bg1">
                    <a:lumMod val="50000"/>
                  </a:schemeClr>
                </a:solidFill>
                <a:latin typeface="Calibri Light" panose="020F0302020204030204" pitchFamily="34" charset="0"/>
              </a:rPr>
              <a:t>beyond God’s care.   </a:t>
            </a:r>
          </a:p>
        </p:txBody>
      </p:sp>
    </p:spTree>
    <p:extLst>
      <p:ext uri="{BB962C8B-B14F-4D97-AF65-F5344CB8AC3E}">
        <p14:creationId xmlns:p14="http://schemas.microsoft.com/office/powerpoint/2010/main" val="238727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MISSIO_2</Template>
  <TotalTime>4333</TotalTime>
  <Words>2081</Words>
  <Application>Microsoft Office PowerPoint</Application>
  <PresentationFormat>On-screen Show (4:3)</PresentationFormat>
  <Paragraphs>134</Paragraphs>
  <Slides>8</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vt:i4>
      </vt:variant>
    </vt:vector>
  </HeadingPairs>
  <TitlesOfParts>
    <vt:vector size="13" baseType="lpstr">
      <vt:lpstr>Arial</vt:lpstr>
      <vt:lpstr>Calibri</vt:lpstr>
      <vt:lpstr>Calibri Light</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Claire Colleran</cp:lastModifiedBy>
  <cp:revision>272</cp:revision>
  <cp:lastPrinted>2016-10-14T14:15:57Z</cp:lastPrinted>
  <dcterms:created xsi:type="dcterms:W3CDTF">2016-08-23T12:47:51Z</dcterms:created>
  <dcterms:modified xsi:type="dcterms:W3CDTF">2018-08-14T11:17:19Z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