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7" r:id="rId4"/>
    <p:sldId id="256" r:id="rId5"/>
    <p:sldId id="259" r:id="rId6"/>
    <p:sldId id="260" r:id="rId7"/>
    <p:sldId id="261" r:id="rId8"/>
    <p:sldId id="264" r:id="rId9"/>
    <p:sldId id="265" r:id="rId10"/>
    <p:sldId id="267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35" autoAdjust="0"/>
    <p:restoredTop sz="95396" autoAdjust="0"/>
  </p:normalViewPr>
  <p:slideViewPr>
    <p:cSldViewPr snapToGrid="0" snapToObjects="1">
      <p:cViewPr>
        <p:scale>
          <a:sx n="70" d="100"/>
          <a:sy n="70" d="100"/>
        </p:scale>
        <p:origin x="-1362" y="-480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0D707-5F0A-4B3D-8B4C-C6BC0AF521B3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3E109-7E34-4062-A67A-D67D07C7C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9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3563" y="428625"/>
            <a:ext cx="3136900" cy="2352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6173" y="3045672"/>
            <a:ext cx="5692194" cy="510620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3E109-7E34-4062-A67A-D67D07C7C5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8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5150" y="398463"/>
            <a:ext cx="3119438" cy="233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9907" y="2970470"/>
            <a:ext cx="5774590" cy="5737900"/>
          </a:xfrm>
        </p:spPr>
        <p:txBody>
          <a:bodyPr/>
          <a:lstStyle/>
          <a:p>
            <a:pPr algn="just" defTabSz="911291"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3E109-7E34-4062-A67A-D67D07C7C5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9438" y="428625"/>
            <a:ext cx="3098800" cy="232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2441" y="3045674"/>
            <a:ext cx="5733392" cy="606878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3E109-7E34-4062-A67A-D67D07C7C5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7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458788"/>
            <a:ext cx="3119438" cy="233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6173" y="3045673"/>
            <a:ext cx="5705928" cy="47705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3E109-7E34-4062-A67A-D67D07C7C5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735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3563" y="338138"/>
            <a:ext cx="3138487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7318" y="2893546"/>
            <a:ext cx="5692194" cy="65350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3E109-7E34-4062-A67A-D67D07C7C5E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42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9438" y="474663"/>
            <a:ext cx="3135312" cy="2352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2441" y="3120875"/>
            <a:ext cx="5719660" cy="2925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3E109-7E34-4062-A67A-D67D07C7C5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3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5150" y="488950"/>
            <a:ext cx="3117850" cy="233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9905" y="3030633"/>
            <a:ext cx="5719661" cy="627935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3E109-7E34-4062-A67A-D67D07C7C5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261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6575" y="384175"/>
            <a:ext cx="3175000" cy="2382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6174" y="3090794"/>
            <a:ext cx="5705927" cy="4466987"/>
          </a:xfrm>
        </p:spPr>
        <p:txBody>
          <a:bodyPr/>
          <a:lstStyle/>
          <a:p>
            <a:pPr algn="just"/>
            <a:r>
              <a:rPr lang="en-GB" dirty="0" smtClean="0"/>
              <a:t>This assembly was brought to you by </a:t>
            </a:r>
            <a:r>
              <a:rPr lang="en-GB" dirty="0" err="1" smtClean="0"/>
              <a:t>Missio</a:t>
            </a:r>
            <a:r>
              <a:rPr lang="en-GB" dirty="0" smtClean="0"/>
              <a:t>, the Pope’s official charity for overseas mission. If you would like to know more about </a:t>
            </a:r>
            <a:r>
              <a:rPr lang="en-GB" dirty="0" err="1" smtClean="0"/>
              <a:t>Missio</a:t>
            </a:r>
            <a:r>
              <a:rPr lang="en-GB" dirty="0" smtClean="0"/>
              <a:t> and support the Cardinal Maurice </a:t>
            </a:r>
            <a:r>
              <a:rPr lang="en-GB" dirty="0" err="1" smtClean="0"/>
              <a:t>Otunga</a:t>
            </a:r>
            <a:r>
              <a:rPr lang="en-GB" dirty="0" smtClean="0"/>
              <a:t> Girls Empowerment Centre in Kenya and other</a:t>
            </a:r>
            <a:r>
              <a:rPr lang="en-GB" baseline="0" dirty="0" smtClean="0"/>
              <a:t> similar projects</a:t>
            </a:r>
            <a:r>
              <a:rPr lang="en-GB" dirty="0" smtClean="0"/>
              <a:t>, please visit: missio.org.uk</a:t>
            </a:r>
          </a:p>
          <a:p>
            <a:pPr algn="just"/>
            <a:endParaRPr lang="en-GB" dirty="0" smtClean="0"/>
          </a:p>
          <a:p>
            <a:pPr marL="170867" indent="-170867" algn="just">
              <a:buFont typeface="Arial" panose="020B0604020202020204" pitchFamily="34" charset="0"/>
              <a:buChar char="•"/>
            </a:pPr>
            <a:r>
              <a:rPr lang="en-GB" dirty="0" err="1" smtClean="0"/>
              <a:t>Missio</a:t>
            </a:r>
            <a:r>
              <a:rPr lang="en-GB" dirty="0" smtClean="0"/>
              <a:t> is a Catholic charity that relies entirely on public donations; it does not </a:t>
            </a:r>
            <a:r>
              <a:rPr lang="en-GB" smtClean="0"/>
              <a:t>receive matched funding </a:t>
            </a:r>
            <a:r>
              <a:rPr lang="en-GB" dirty="0" smtClean="0"/>
              <a:t>from the UK Government</a:t>
            </a:r>
          </a:p>
          <a:p>
            <a:pPr marL="170867" indent="-170867" algn="just">
              <a:buFont typeface="Arial" panose="020B0604020202020204" pitchFamily="34" charset="0"/>
              <a:buChar char="•"/>
            </a:pPr>
            <a:r>
              <a:rPr lang="en-GB" dirty="0" smtClean="0"/>
              <a:t>We build Church infrastructure and support those in need, regardless of background or belief, in 157 countries</a:t>
            </a:r>
          </a:p>
          <a:p>
            <a:pPr marL="170867" indent="-170867" algn="just">
              <a:buFont typeface="Arial" panose="020B0604020202020204" pitchFamily="34" charset="0"/>
              <a:buChar char="•"/>
            </a:pPr>
            <a:r>
              <a:rPr lang="en-GB" dirty="0" smtClean="0"/>
              <a:t>Our work is mainly focused on areas of the greatest need. Currently these include Africa, the Indian sub-continent and Asia</a:t>
            </a:r>
          </a:p>
          <a:p>
            <a:pPr marL="170867" indent="-170867" algn="just">
              <a:buFont typeface="Arial" panose="020B0604020202020204" pitchFamily="34" charset="0"/>
              <a:buChar char="•"/>
            </a:pPr>
            <a:r>
              <a:rPr lang="en-GB" dirty="0" err="1" smtClean="0"/>
              <a:t>Missio</a:t>
            </a:r>
            <a:r>
              <a:rPr lang="en-GB" dirty="0" smtClean="0"/>
              <a:t> works ‘Local Church to Local Church’, ensuring that money goes where the need is greatest</a:t>
            </a:r>
          </a:p>
          <a:p>
            <a:pPr marL="170867" indent="-170867" algn="just">
              <a:buFont typeface="Arial" panose="020B0604020202020204" pitchFamily="34" charset="0"/>
              <a:buChar char="•"/>
            </a:pPr>
            <a:r>
              <a:rPr lang="en-GB" dirty="0" smtClean="0"/>
              <a:t>Local parish communities request global assistance for their project through their bishop and must make a local contribution, be that through practical help or financial support</a:t>
            </a:r>
          </a:p>
          <a:p>
            <a:pPr marL="170867" indent="-170867" algn="just">
              <a:buFont typeface="Arial" panose="020B0604020202020204" pitchFamily="34" charset="0"/>
              <a:buChar char="•"/>
            </a:pPr>
            <a:r>
              <a:rPr lang="en-GB" dirty="0" err="1" smtClean="0"/>
              <a:t>Missio</a:t>
            </a:r>
            <a:r>
              <a:rPr lang="en-GB" dirty="0" smtClean="0"/>
              <a:t> money goes towards the running of every mission parish overseas as well as the Church's health, education and faith projects for children in developing countries.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err="1" smtClean="0"/>
              <a:t>Missio</a:t>
            </a:r>
            <a:r>
              <a:rPr lang="en-GB" dirty="0" smtClean="0"/>
              <a:t> education welcomes feedback and suggestions on this assembly and other resources. Please contact</a:t>
            </a:r>
            <a:r>
              <a:rPr lang="en-GB" baseline="0" dirty="0" smtClean="0"/>
              <a:t> us by email through:</a:t>
            </a:r>
            <a:r>
              <a:rPr lang="en-GB" dirty="0" smtClean="0"/>
              <a:t> education2@missio.org.uk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3E109-7E34-4062-A67A-D67D07C7C5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8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74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36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923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385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61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20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91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29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38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12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228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_Slide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4E4D-21EC-794C-901E-0155727C9EB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057" y="4515174"/>
            <a:ext cx="35850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Nobody</a:t>
            </a:r>
            <a:r>
              <a:rPr lang="en-GB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, </a:t>
            </a:r>
            <a:endParaRPr lang="en-GB" sz="28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no </a:t>
            </a:r>
            <a:r>
              <a:rPr lang="en-GB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situation </a:t>
            </a:r>
            <a:endParaRPr lang="en-GB" sz="28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no place </a:t>
            </a:r>
            <a:endParaRPr lang="en-GB" sz="28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is </a:t>
            </a:r>
            <a:r>
              <a:rPr lang="en-GB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beyond God’s care.   </a:t>
            </a:r>
          </a:p>
          <a:p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54" y="4571014"/>
            <a:ext cx="1152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200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discarded christmas tre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9117" y="1414826"/>
            <a:ext cx="7014948" cy="457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9117" y="191069"/>
            <a:ext cx="615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Christmas is over. Or is it?</a:t>
            </a:r>
            <a:endParaRPr lang="en-GB" sz="32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75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" y="191069"/>
            <a:ext cx="610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The Baptism of the Lord</a:t>
            </a:r>
            <a:endParaRPr lang="en-GB" sz="32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 descr="Image result for the baptism of the lord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06"/>
          <a:stretch/>
        </p:blipFill>
        <p:spPr bwMode="auto">
          <a:xfrm>
            <a:off x="1542747" y="1280400"/>
            <a:ext cx="5731510" cy="473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42747" y="1582342"/>
            <a:ext cx="6846969" cy="4801314"/>
            <a:chOff x="1692597" y="1241148"/>
            <a:chExt cx="6738481" cy="4801314"/>
          </a:xfrm>
        </p:grpSpPr>
        <p:pic>
          <p:nvPicPr>
            <p:cNvPr id="5" name="Picture 4" descr="Image result for the baptism of the lord"/>
            <p:cNvPicPr/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06"/>
            <a:stretch/>
          </p:blipFill>
          <p:spPr bwMode="auto">
            <a:xfrm>
              <a:off x="1692597" y="1241148"/>
              <a:ext cx="3971223" cy="35918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882185" y="1241148"/>
              <a:ext cx="2548893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Jesus committed himself to God’s will</a:t>
              </a:r>
            </a:p>
            <a:p>
              <a:pPr marL="342900" indent="-342900">
                <a:buFont typeface="Arial" charset="0"/>
                <a:buChar char="•"/>
              </a:pPr>
              <a:endPara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  <a:p>
              <a:pPr marL="342900" indent="-342900">
                <a:buFont typeface="Arial" charset="0"/>
                <a:buChar char="•"/>
              </a:pPr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John baptised Jesus along with sinners and outcasts</a:t>
              </a:r>
            </a:p>
            <a:p>
              <a:pPr marL="342900" indent="-342900">
                <a:buFont typeface="Arial" charset="0"/>
                <a:buChar char="•"/>
              </a:pPr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  <a:p>
              <a:pPr marL="342900" indent="-342900">
                <a:buFont typeface="Arial" charset="0"/>
                <a:buChar char="•"/>
              </a:pPr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The Holy Spirit hovered and God spoke.</a:t>
              </a:r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  <a:p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234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the baptism of the lord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82" b="41641"/>
          <a:stretch/>
        </p:blipFill>
        <p:spPr bwMode="auto">
          <a:xfrm rot="21355227">
            <a:off x="5793170" y="4565382"/>
            <a:ext cx="2662909" cy="178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30310" y="191069"/>
            <a:ext cx="6243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New ways of seeing</a:t>
            </a:r>
            <a:endParaRPr lang="en-GB" sz="32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 descr="Image result for the baptism of the lord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9" r="45101" b="17406"/>
          <a:stretch/>
        </p:blipFill>
        <p:spPr bwMode="auto">
          <a:xfrm rot="281402">
            <a:off x="5876512" y="660846"/>
            <a:ext cx="1925917" cy="3590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the baptism of the lord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06"/>
          <a:stretch/>
        </p:blipFill>
        <p:spPr bwMode="auto">
          <a:xfrm rot="21145137">
            <a:off x="524547" y="1460510"/>
            <a:ext cx="4683882" cy="407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1202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744" y="191069"/>
            <a:ext cx="648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New Year; fresh start</a:t>
            </a:r>
            <a:endParaRPr lang="en-GB" sz="32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 descr="C:\Users\educa\AppData\Local\Microsoft\Windows\INetCache\Content.Word\Kenya Teenage girls 1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40961">
            <a:off x="713910" y="966859"/>
            <a:ext cx="3827753" cy="31225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3" t="39" r="13177" b="-1"/>
          <a:stretch/>
        </p:blipFill>
        <p:spPr>
          <a:xfrm rot="21404107">
            <a:off x="4029500" y="3061855"/>
            <a:ext cx="4605108" cy="293376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75896" y="4548272"/>
            <a:ext cx="3273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“When the Lord calls us, he doesn’t stop at what we are or what we have done… He is looking ahead to everything we can do, all the love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  we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are capable of giving.” 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                                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Pope 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Francis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36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ay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59" y="2113634"/>
            <a:ext cx="5542034" cy="369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4744" y="191069"/>
            <a:ext cx="648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Action and Prayer</a:t>
            </a:r>
            <a:endParaRPr lang="en-GB" sz="3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90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the baptism of the lord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6" r="16978" b="17406"/>
          <a:stretch/>
        </p:blipFill>
        <p:spPr bwMode="auto">
          <a:xfrm>
            <a:off x="5008410" y="1330179"/>
            <a:ext cx="3375838" cy="4309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6035" y="1330179"/>
            <a:ext cx="41216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Calibri Light" panose="020F0302020204030204" pitchFamily="34" charset="0"/>
              </a:rPr>
              <a:t>John the baptiser appeared in the </a:t>
            </a:r>
            <a:r>
              <a:rPr lang="en-GB" sz="1600" dirty="0" smtClean="0">
                <a:latin typeface="Calibri Light" panose="020F0302020204030204" pitchFamily="34" charset="0"/>
              </a:rPr>
              <a:t>wilderness, </a:t>
            </a:r>
            <a:r>
              <a:rPr lang="en-GB" sz="1600" dirty="0">
                <a:latin typeface="Calibri Light" panose="020F0302020204030204" pitchFamily="34" charset="0"/>
              </a:rPr>
              <a:t>calling for people to change their ways and make a </a:t>
            </a:r>
            <a:r>
              <a:rPr lang="en-GB" sz="1600" dirty="0" smtClean="0">
                <a:latin typeface="Calibri Light" panose="020F0302020204030204" pitchFamily="34" charset="0"/>
              </a:rPr>
              <a:t>fresh start…</a:t>
            </a:r>
            <a:endParaRPr lang="en-GB" sz="1600" dirty="0"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Calibri Light" panose="020F0302020204030204" pitchFamily="34" charset="0"/>
              </a:rPr>
              <a:t>And </a:t>
            </a:r>
            <a:r>
              <a:rPr lang="en-GB" sz="1600" dirty="0">
                <a:latin typeface="Calibri Light" panose="020F0302020204030204" pitchFamily="34" charset="0"/>
              </a:rPr>
              <a:t>there went out to him all </a:t>
            </a:r>
            <a:r>
              <a:rPr lang="en-GB" sz="1600" dirty="0" smtClean="0">
                <a:latin typeface="Calibri Light" panose="020F0302020204030204" pitchFamily="34" charset="0"/>
              </a:rPr>
              <a:t>the people, and they were baptised in the River Jordan…</a:t>
            </a:r>
            <a:endParaRPr lang="en-GB" sz="1600" dirty="0"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Calibri Light" panose="020F0302020204030204" pitchFamily="34" charset="0"/>
              </a:rPr>
              <a:t>Then Jesus came from Galilee, to be baptised by John. </a:t>
            </a:r>
            <a:r>
              <a:rPr lang="en-GB" sz="1600" dirty="0">
                <a:latin typeface="Calibri Light" panose="020F0302020204030204" pitchFamily="34" charset="0"/>
              </a:rPr>
              <a:t>W</a:t>
            </a:r>
            <a:r>
              <a:rPr lang="en-GB" sz="1600" dirty="0" smtClean="0">
                <a:latin typeface="Calibri Light" panose="020F0302020204030204" pitchFamily="34" charset="0"/>
              </a:rPr>
              <a:t>hen he </a:t>
            </a:r>
            <a:r>
              <a:rPr lang="en-GB" sz="1600" dirty="0">
                <a:latin typeface="Calibri Light" panose="020F0302020204030204" pitchFamily="34" charset="0"/>
              </a:rPr>
              <a:t>came up out of the water, </a:t>
            </a:r>
            <a:r>
              <a:rPr lang="en-GB" sz="1600" dirty="0" smtClean="0">
                <a:latin typeface="Calibri Light" panose="020F0302020204030204" pitchFamily="34" charset="0"/>
              </a:rPr>
              <a:t>Jesus </a:t>
            </a:r>
            <a:r>
              <a:rPr lang="en-GB" sz="1600" dirty="0">
                <a:latin typeface="Calibri Light" panose="020F0302020204030204" pitchFamily="34" charset="0"/>
              </a:rPr>
              <a:t>saw the heavens opened and the Spirit </a:t>
            </a:r>
            <a:r>
              <a:rPr lang="en-GB" sz="1600" dirty="0" smtClean="0">
                <a:latin typeface="Calibri Light" panose="020F0302020204030204" pitchFamily="34" charset="0"/>
              </a:rPr>
              <a:t>descend </a:t>
            </a:r>
            <a:r>
              <a:rPr lang="en-GB" sz="1600" dirty="0">
                <a:latin typeface="Calibri Light" panose="020F0302020204030204" pitchFamily="34" charset="0"/>
              </a:rPr>
              <a:t>upon him like a dove; and a voice came from </a:t>
            </a:r>
            <a:r>
              <a:rPr lang="en-GB" sz="1600" dirty="0" smtClean="0">
                <a:latin typeface="Calibri Light" panose="020F0302020204030204" pitchFamily="34" charset="0"/>
              </a:rPr>
              <a:t>heaven</a:t>
            </a:r>
            <a:r>
              <a:rPr lang="en-GB" sz="1600" dirty="0" smtClean="0">
                <a:latin typeface="Calibri Light" panose="020F0302020204030204" pitchFamily="34" charset="0"/>
              </a:rPr>
              <a:t>:</a:t>
            </a:r>
            <a:r>
              <a:rPr lang="en-GB" sz="1600" dirty="0">
                <a:latin typeface="Calibri Light" panose="020F0302020204030204" pitchFamily="34" charset="0"/>
              </a:rPr>
              <a:t>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‘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You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are my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Son, the beloved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;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                    with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you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I am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well pleased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.’  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</a:t>
            </a: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he Gospel of Matthew, Chapter 3</a:t>
            </a: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94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098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t="12735" r="26210" b="2361"/>
          <a:stretch/>
        </p:blipFill>
        <p:spPr>
          <a:xfrm>
            <a:off x="962427" y="3521414"/>
            <a:ext cx="2840476" cy="2723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8" y="5130414"/>
            <a:ext cx="1152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322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SIO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2073</TotalTime>
  <Words>315</Words>
  <Application>Microsoft Office PowerPoint</Application>
  <PresentationFormat>On-screen Show (4:3)</PresentationFormat>
  <Paragraphs>36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MISSIO_2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67</cp:revision>
  <cp:lastPrinted>2016-11-15T10:28:00Z</cp:lastPrinted>
  <dcterms:created xsi:type="dcterms:W3CDTF">2016-09-01T17:12:16Z</dcterms:created>
  <dcterms:modified xsi:type="dcterms:W3CDTF">2018-08-14T13:34:11Z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