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2"/>
  </p:notesMasterIdLst>
  <p:sldIdLst>
    <p:sldId id="261" r:id="rId3"/>
    <p:sldId id="270" r:id="rId4"/>
    <p:sldId id="271" r:id="rId5"/>
    <p:sldId id="272" r:id="rId6"/>
    <p:sldId id="266" r:id="rId7"/>
    <p:sldId id="267" r:id="rId8"/>
    <p:sldId id="268" r:id="rId9"/>
    <p:sldId id="263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B2B2B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5" autoAdjust="0"/>
    <p:restoredTop sz="92962" autoAdjust="0"/>
  </p:normalViewPr>
  <p:slideViewPr>
    <p:cSldViewPr snapToGrid="0" snapToObjects="1">
      <p:cViewPr varScale="1">
        <p:scale>
          <a:sx n="85" d="100"/>
          <a:sy n="85" d="100"/>
        </p:scale>
        <p:origin x="13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98D37-DA00-4B54-9A78-84A38D52F78C}" type="datetimeFigureOut">
              <a:rPr lang="en-GB" smtClean="0"/>
              <a:t>14/08/2018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66E4-E2D6-49B8-921C-2BBC9F00B1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0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i="0" baseline="0" dirty="0" smtClean="0"/>
          </a:p>
          <a:p>
            <a:endParaRPr lang="en-GB" b="1" i="0" baseline="0" dirty="0" smtClean="0"/>
          </a:p>
          <a:p>
            <a:endParaRPr lang="en-GB" b="1" i="0" baseline="0" dirty="0" smtClean="0"/>
          </a:p>
          <a:p>
            <a:endParaRPr lang="en-GB" b="1" i="0" dirty="0" smtClean="0"/>
          </a:p>
          <a:p>
            <a:endParaRPr lang="en-GB" i="0" dirty="0" smtClean="0"/>
          </a:p>
          <a:p>
            <a:endParaRPr lang="en-GB" i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347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872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3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3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518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26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05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536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baseline="0" dirty="0" smtClean="0"/>
          </a:p>
          <a:p>
            <a:endParaRPr lang="en-GB" i="1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i="0" dirty="0" smtClean="0"/>
          </a:p>
          <a:p>
            <a:endParaRPr lang="en-GB" dirty="0" smtClean="0"/>
          </a:p>
          <a:p>
            <a:endParaRPr lang="en-GB" i="0" dirty="0" smtClean="0"/>
          </a:p>
          <a:p>
            <a:endParaRPr lang="en-GB" i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66E4-E2D6-49B8-921C-2BBC9F00B1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88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1871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7508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562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4518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1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016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3198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1112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08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1634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758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48492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21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2418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2182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9523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470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7365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9406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192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259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757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ey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42DCF-011A-1449-AD05-1B8DE3C34E10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10A58-1784-E844-A09F-EA8144FC6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hite_Sl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28960-4599-1846-8859-9502622C8DEE}" type="datetimeFigureOut">
              <a:rPr lang="en-US" smtClean="0"/>
              <a:t>8/14/2018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921EF-343B-1949-ACEC-D1ECABBF7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page_Gr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531629" y="4795120"/>
            <a:ext cx="6251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>
                <a:solidFill>
                  <a:schemeClr val="bg1"/>
                </a:solidFill>
              </a:rPr>
              <a:t>Catholic Social Teaching: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Dignity of Work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096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educa\AppData\Local\Microsoft\Windows\INetCache\Content.Word\Pope Smiling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/>
          <a:stretch/>
        </p:blipFill>
        <p:spPr bwMode="auto">
          <a:xfrm>
            <a:off x="4411980" y="1812791"/>
            <a:ext cx="3780790" cy="314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7240" y="1609591"/>
            <a:ext cx="309753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‘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Lord wants to turn your hands, my hands, our hands, into signs of reconciliation, of communion, of creation</a:t>
            </a: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.’</a:t>
            </a:r>
            <a:endParaRPr lang="en-GB" sz="2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2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Pope </a:t>
            </a:r>
            <a:r>
              <a:rPr lang="en-GB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Francis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099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984" y="1417582"/>
            <a:ext cx="4406194" cy="4747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 vineyard owner answered. 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‘Friend, </a:t>
            </a:r>
          </a:p>
          <a:p>
            <a:pPr>
              <a:lnSpc>
                <a:spcPts val="3300"/>
              </a:lnSpc>
            </a:pP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I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am doing you no wrong; did you not agree with me for the usual daily wage? </a:t>
            </a:r>
            <a:endParaRPr lang="en-GB" sz="19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ts val="3300"/>
              </a:lnSpc>
            </a:pP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Take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what belongs to you and go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; I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choose to give to 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 person hired later in the day,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the same as I give to 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you, hired first thing.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Am I not allowed to do what I choose with what belongs to me? Or are you envious because I am generous</a:t>
            </a:r>
            <a:r>
              <a:rPr lang="en-GB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?’ </a:t>
            </a:r>
            <a:endParaRPr lang="en-GB" sz="19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dirty="0">
                <a:latin typeface="Calibri Light" panose="020F0302020204030204" pitchFamily="34" charset="0"/>
              </a:rPr>
              <a:t> 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Gospel of Matthew </a:t>
            </a:r>
            <a:r>
              <a:rPr lang="en-GB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20: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1-16 (abridged)</a:t>
            </a:r>
          </a:p>
          <a:p>
            <a:pPr>
              <a:lnSpc>
                <a:spcPts val="3000"/>
              </a:lnSpc>
            </a:pPr>
            <a:endParaRPr lang="en-GB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Image result for jesu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697" y="1654354"/>
            <a:ext cx="2739981" cy="4035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12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967" y="2293747"/>
            <a:ext cx="40605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Catholic Social Teaching</a:t>
            </a:r>
            <a:endParaRPr lang="en-GB" sz="54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5725" y="1211166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Human Dignity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725" y="2025396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Care of Creation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80" y="2839626"/>
            <a:ext cx="3332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Community and Participation 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2480" y="4284054"/>
            <a:ext cx="3347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Dignity of Work</a:t>
            </a:r>
            <a:endParaRPr lang="en-GB" sz="36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5725" y="5174484"/>
            <a:ext cx="401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Solidarity</a:t>
            </a:r>
          </a:p>
        </p:txBody>
      </p:sp>
    </p:spTree>
    <p:extLst>
      <p:ext uri="{BB962C8B-B14F-4D97-AF65-F5344CB8AC3E}">
        <p14:creationId xmlns:p14="http://schemas.microsoft.com/office/powerpoint/2010/main" val="41450752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1443910"/>
            <a:ext cx="2927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Dignity of Work </a:t>
            </a:r>
            <a:endParaRPr lang="en-GB" sz="54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pic>
        <p:nvPicPr>
          <p:cNvPr id="2052" name="Picture 4" descr="Image result for dignity of work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" r="42500"/>
          <a:stretch/>
        </p:blipFill>
        <p:spPr bwMode="auto">
          <a:xfrm>
            <a:off x="4206240" y="1443910"/>
            <a:ext cx="3492364" cy="4530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671" y="3318701"/>
            <a:ext cx="3410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‘We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do not get dignity from power or money or culture. We get dignity from work. [Work] makes us similar to God who has worked and still works, who always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acts.’  </a:t>
            </a: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Pope Francis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565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7671" y="1954669"/>
            <a:ext cx="29270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 smtClean="0">
                <a:solidFill>
                  <a:schemeClr val="bg1"/>
                </a:solidFill>
                <a:latin typeface="Gadugi" panose="020B0502040204020203" pitchFamily="34" charset="0"/>
              </a:rPr>
              <a:t>Dignity of Work </a:t>
            </a:r>
            <a:endParaRPr lang="en-GB" sz="5400" b="1" dirty="0">
              <a:solidFill>
                <a:schemeClr val="bg1"/>
              </a:solidFill>
              <a:latin typeface="Gadugi" panose="020B0502040204020203" pitchFamily="34" charset="0"/>
            </a:endParaRPr>
          </a:p>
        </p:txBody>
      </p:sp>
      <p:pic>
        <p:nvPicPr>
          <p:cNvPr id="6" name="Picture 5" descr="C:\St. Mary'S Photos 2016\Camera\IMG20160329174304.jpg"/>
          <p:cNvPicPr/>
          <p:nvPr/>
        </p:nvPicPr>
        <p:blipFill rotWithShape="1">
          <a:blip r:embed="rId3" cstate="print"/>
          <a:srcRect l="36355" t="14910" r="11991" b="7117"/>
          <a:stretch/>
        </p:blipFill>
        <p:spPr bwMode="auto">
          <a:xfrm>
            <a:off x="4145280" y="1448950"/>
            <a:ext cx="3794760" cy="457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0" y="1211968"/>
            <a:ext cx="3855720" cy="504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C:\St. Mary'S Photos 2016\Camera\IMG20160329174304.jpg"/>
          <p:cNvPicPr/>
          <p:nvPr/>
        </p:nvPicPr>
        <p:blipFill rotWithShape="1">
          <a:blip r:embed="rId3" cstate="print"/>
          <a:srcRect l="32289" t="14910" r="7843" b="7117"/>
          <a:stretch/>
        </p:blipFill>
        <p:spPr bwMode="auto">
          <a:xfrm>
            <a:off x="3787140" y="1211968"/>
            <a:ext cx="4572000" cy="504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7670" y="3860105"/>
            <a:ext cx="263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Samuel’s story</a:t>
            </a:r>
            <a:endParaRPr lang="en-GB" sz="2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927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0374" y="2472208"/>
            <a:ext cx="180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Serve the server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819" y="2889894"/>
            <a:ext cx="180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Call to Action: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Chores for charity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819" y="4411578"/>
            <a:ext cx="1808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Call to Action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:</a:t>
            </a:r>
          </a:p>
          <a:p>
            <a:pPr algn="ctr"/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Commit to reading the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Gospel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3" name="Picture 12" descr="C:\St. Mary'S Photos 2016\Camera\IMG20160301103120.jpg"/>
          <p:cNvPicPr/>
          <p:nvPr/>
        </p:nvPicPr>
        <p:blipFill rotWithShape="1">
          <a:blip r:embed="rId3" cstate="print"/>
          <a:srcRect l="5986" t="11939" r="9396"/>
          <a:stretch/>
        </p:blipFill>
        <p:spPr bwMode="auto">
          <a:xfrm>
            <a:off x="3154780" y="1648119"/>
            <a:ext cx="5056891" cy="3963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04819" y="1583654"/>
            <a:ext cx="180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Call to Action: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Serve the server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67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2876" y="1300674"/>
            <a:ext cx="803365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Lord, you look with love upon us in our work,</a:t>
            </a:r>
          </a:p>
          <a:p>
            <a:pPr>
              <a:lnSpc>
                <a:spcPts val="32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Whether a pupil, a cleaner, a builder, a teacher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31" y="2486577"/>
            <a:ext cx="8033657" cy="891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All our efforts to better our lives and our world</a:t>
            </a:r>
          </a:p>
          <a:p>
            <a:pPr>
              <a:lnSpc>
                <a:spcPts val="32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are pleasing to you.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876" y="3580803"/>
            <a:ext cx="8033657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You had your own particular work to do,</a:t>
            </a:r>
          </a:p>
          <a:p>
            <a:pPr>
              <a:lnSpc>
                <a:spcPts val="32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To share 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your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love with the world.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876" y="4645049"/>
            <a:ext cx="7564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Help us to make this our life’s work too.</a:t>
            </a:r>
          </a:p>
          <a:p>
            <a:pPr>
              <a:lnSpc>
                <a:spcPts val="3200"/>
              </a:lnSpc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To be missionaries of God’s love</a:t>
            </a:r>
            <a:r>
              <a:rPr lang="en-GB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.</a:t>
            </a:r>
            <a:endParaRPr lang="en-GB" sz="20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Amen</a:t>
            </a:r>
          </a:p>
        </p:txBody>
      </p:sp>
      <p:pic>
        <p:nvPicPr>
          <p:cNvPr id="7" name="Picture 6" descr="Image result for jesus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471">
            <a:off x="6056375" y="2721340"/>
            <a:ext cx="2146707" cy="3161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84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ontpage_Gre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790" y="4518671"/>
            <a:ext cx="3585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Nobody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, </a:t>
            </a:r>
            <a:endParaRPr lang="en-GB" sz="28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no 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situation </a:t>
            </a:r>
            <a:endParaRPr lang="en-GB" sz="28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and 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no place </a:t>
            </a:r>
            <a:endParaRPr lang="en-GB" sz="2800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en-GB" sz="2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is </a:t>
            </a:r>
            <a:r>
              <a:rPr lang="en-GB" sz="2800" dirty="0">
                <a:solidFill>
                  <a:schemeClr val="bg1"/>
                </a:solidFill>
                <a:latin typeface="Calibri Light" panose="020F0302020204030204" pitchFamily="34" charset="0"/>
              </a:rPr>
              <a:t>beyond God’s care.   </a:t>
            </a:r>
          </a:p>
        </p:txBody>
      </p:sp>
    </p:spTree>
    <p:extLst>
      <p:ext uri="{BB962C8B-B14F-4D97-AF65-F5344CB8AC3E}">
        <p14:creationId xmlns:p14="http://schemas.microsoft.com/office/powerpoint/2010/main" val="40172060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MISSIO_2</Template>
  <TotalTime>2865</TotalTime>
  <Words>303</Words>
  <Application>Microsoft Office PowerPoint</Application>
  <PresentationFormat>On-screen Show (4:3)</PresentationFormat>
  <Paragraphs>65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Gadugi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Claire Colleran</cp:lastModifiedBy>
  <cp:revision>253</cp:revision>
  <dcterms:created xsi:type="dcterms:W3CDTF">2016-09-01T17:12:16Z</dcterms:created>
  <dcterms:modified xsi:type="dcterms:W3CDTF">2018-08-14T10:23:07Z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